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52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53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54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55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1"/>
  </p:notesMasterIdLst>
  <p:handoutMasterIdLst>
    <p:handoutMasterId r:id="rId72"/>
  </p:handoutMasterIdLst>
  <p:sldIdLst>
    <p:sldId id="547" r:id="rId5"/>
    <p:sldId id="522" r:id="rId6"/>
    <p:sldId id="576" r:id="rId7"/>
    <p:sldId id="575" r:id="rId8"/>
    <p:sldId id="581" r:id="rId9"/>
    <p:sldId id="604" r:id="rId10"/>
    <p:sldId id="553" r:id="rId11"/>
    <p:sldId id="619" r:id="rId12"/>
    <p:sldId id="605" r:id="rId13"/>
    <p:sldId id="620" r:id="rId14"/>
    <p:sldId id="595" r:id="rId15"/>
    <p:sldId id="610" r:id="rId16"/>
    <p:sldId id="556" r:id="rId17"/>
    <p:sldId id="563" r:id="rId18"/>
    <p:sldId id="558" r:id="rId19"/>
    <p:sldId id="557" r:id="rId20"/>
    <p:sldId id="559" r:id="rId21"/>
    <p:sldId id="562" r:id="rId22"/>
    <p:sldId id="555" r:id="rId23"/>
    <p:sldId id="589" r:id="rId24"/>
    <p:sldId id="590" r:id="rId25"/>
    <p:sldId id="591" r:id="rId26"/>
    <p:sldId id="560" r:id="rId27"/>
    <p:sldId id="561" r:id="rId28"/>
    <p:sldId id="564" r:id="rId29"/>
    <p:sldId id="566" r:id="rId30"/>
    <p:sldId id="588" r:id="rId31"/>
    <p:sldId id="582" r:id="rId32"/>
    <p:sldId id="552" r:id="rId33"/>
    <p:sldId id="586" r:id="rId34"/>
    <p:sldId id="583" r:id="rId35"/>
    <p:sldId id="584" r:id="rId36"/>
    <p:sldId id="585" r:id="rId37"/>
    <p:sldId id="567" r:id="rId38"/>
    <p:sldId id="568" r:id="rId39"/>
    <p:sldId id="569" r:id="rId40"/>
    <p:sldId id="592" r:id="rId41"/>
    <p:sldId id="570" r:id="rId42"/>
    <p:sldId id="571" r:id="rId43"/>
    <p:sldId id="593" r:id="rId44"/>
    <p:sldId id="594" r:id="rId45"/>
    <p:sldId id="572" r:id="rId46"/>
    <p:sldId id="573" r:id="rId47"/>
    <p:sldId id="574" r:id="rId48"/>
    <p:sldId id="598" r:id="rId49"/>
    <p:sldId id="599" r:id="rId50"/>
    <p:sldId id="600" r:id="rId51"/>
    <p:sldId id="622" r:id="rId52"/>
    <p:sldId id="611" r:id="rId53"/>
    <p:sldId id="614" r:id="rId54"/>
    <p:sldId id="601" r:id="rId55"/>
    <p:sldId id="621" r:id="rId56"/>
    <p:sldId id="607" r:id="rId57"/>
    <p:sldId id="608" r:id="rId58"/>
    <p:sldId id="609" r:id="rId59"/>
    <p:sldId id="596" r:id="rId60"/>
    <p:sldId id="616" r:id="rId61"/>
    <p:sldId id="615" r:id="rId62"/>
    <p:sldId id="623" r:id="rId63"/>
    <p:sldId id="617" r:id="rId64"/>
    <p:sldId id="579" r:id="rId65"/>
    <p:sldId id="613" r:id="rId66"/>
    <p:sldId id="545" r:id="rId67"/>
    <p:sldId id="618" r:id="rId68"/>
    <p:sldId id="606" r:id="rId69"/>
    <p:sldId id="57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404211F6-2132-9944-A91C-DB6487178347}">
          <p14:sldIdLst>
            <p14:sldId id="547"/>
          </p14:sldIdLst>
        </p14:section>
        <p14:section name="IE Content" id="{9B2A535F-9969-5149-9991-709B451E9EDE}">
          <p14:sldIdLst>
            <p14:sldId id="522"/>
            <p14:sldId id="576"/>
            <p14:sldId id="575"/>
            <p14:sldId id="581"/>
            <p14:sldId id="604"/>
            <p14:sldId id="553"/>
            <p14:sldId id="619"/>
            <p14:sldId id="605"/>
            <p14:sldId id="620"/>
            <p14:sldId id="595"/>
            <p14:sldId id="610"/>
            <p14:sldId id="556"/>
            <p14:sldId id="563"/>
            <p14:sldId id="558"/>
            <p14:sldId id="557"/>
            <p14:sldId id="559"/>
            <p14:sldId id="562"/>
            <p14:sldId id="555"/>
            <p14:sldId id="589"/>
            <p14:sldId id="590"/>
            <p14:sldId id="591"/>
            <p14:sldId id="560"/>
            <p14:sldId id="561"/>
            <p14:sldId id="564"/>
            <p14:sldId id="566"/>
            <p14:sldId id="588"/>
            <p14:sldId id="582"/>
            <p14:sldId id="552"/>
            <p14:sldId id="586"/>
            <p14:sldId id="583"/>
            <p14:sldId id="584"/>
            <p14:sldId id="585"/>
            <p14:sldId id="567"/>
            <p14:sldId id="568"/>
            <p14:sldId id="569"/>
            <p14:sldId id="592"/>
            <p14:sldId id="570"/>
            <p14:sldId id="571"/>
            <p14:sldId id="593"/>
            <p14:sldId id="594"/>
            <p14:sldId id="572"/>
            <p14:sldId id="573"/>
            <p14:sldId id="574"/>
            <p14:sldId id="598"/>
            <p14:sldId id="599"/>
            <p14:sldId id="600"/>
            <p14:sldId id="622"/>
            <p14:sldId id="611"/>
            <p14:sldId id="614"/>
            <p14:sldId id="601"/>
            <p14:sldId id="621"/>
            <p14:sldId id="607"/>
            <p14:sldId id="608"/>
            <p14:sldId id="609"/>
            <p14:sldId id="596"/>
            <p14:sldId id="616"/>
            <p14:sldId id="615"/>
            <p14:sldId id="623"/>
            <p14:sldId id="617"/>
            <p14:sldId id="579"/>
            <p14:sldId id="613"/>
            <p14:sldId id="545"/>
            <p14:sldId id="618"/>
            <p14:sldId id="606"/>
            <p14:sldId id="5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gapito, Karen (Alabang)" initials="AK(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A05"/>
    <a:srgbClr val="FF6600"/>
    <a:srgbClr val="3B515A"/>
    <a:srgbClr val="00121E"/>
    <a:srgbClr val="EBEEEF"/>
    <a:srgbClr val="C4CACE"/>
    <a:srgbClr val="EFFAF3"/>
    <a:srgbClr val="D0EFDB"/>
    <a:srgbClr val="57C785"/>
    <a:srgbClr val="FFF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EC8BB-AF4E-834B-8C58-D5ADFD5E7858}" v="18" dt="2023-03-25T12:59:14.513"/>
    <p1510:client id="{A30B332C-9CAA-4399-B5E0-EB58246F07EB}" v="421" dt="2023-03-17T08:57:35.048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E" sz="1800" b="0"/>
              <a:t>TTC  Vs</a:t>
            </a:r>
            <a:r>
              <a:rPr lang="es-PE" sz="1800" b="0" baseline="0"/>
              <a:t>  </a:t>
            </a:r>
            <a:r>
              <a:rPr lang="es-PE" sz="1800" b="0" baseline="0" err="1"/>
              <a:t>wcs</a:t>
            </a:r>
            <a:r>
              <a:rPr lang="es-PE" sz="1800" b="0" baseline="0"/>
              <a:t> </a:t>
            </a:r>
            <a:r>
              <a:rPr lang="es-PE" sz="1800" b="0" baseline="0" err="1"/>
              <a:t>perimeter</a:t>
            </a:r>
            <a:endParaRPr lang="es-PE" sz="1800" b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title>
    <c:autoTitleDeleted val="0"/>
    <c:view3D>
      <c:rotX val="30"/>
      <c:rotY val="18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explosion val="4"/>
          <c:dPt>
            <c:idx val="0"/>
            <c:bubble3D val="0"/>
            <c:spPr>
              <a:solidFill>
                <a:srgbClr val="FFFFFF">
                  <a:lumMod val="50000"/>
                </a:srgb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F625-4FB5-AFC0-42929B2F71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F625-4FB5-AFC0-42929B2F7180}"/>
              </c:ext>
            </c:extLst>
          </c:dPt>
          <c:dLbls>
            <c:delete val="1"/>
          </c:dLbls>
          <c:cat>
            <c:strRef>
              <c:f>'WCS PERIMETER'!$F$3:$F$4</c:f>
              <c:strCache>
                <c:ptCount val="2"/>
                <c:pt idx="0">
                  <c:v>TTC</c:v>
                </c:pt>
                <c:pt idx="1">
                  <c:v>PERMITER</c:v>
                </c:pt>
              </c:strCache>
            </c:strRef>
          </c:cat>
          <c:val>
            <c:numRef>
              <c:f>'WCS PERIMETER'!$G$3:$G$4</c:f>
              <c:numCache>
                <c:formatCode>#,##0</c:formatCode>
                <c:ptCount val="2"/>
                <c:pt idx="0">
                  <c:v>5148811</c:v>
                </c:pt>
                <c:pt idx="1">
                  <c:v>1011330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25-4FB5-AFC0-42929B2F7180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>
        <a:xfrm>
          <a:off x="1247235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>
        <a:xfrm>
          <a:off x="1662833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>
        <a:xfrm>
          <a:off x="1247235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>
        <a:xfrm>
          <a:off x="1662833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>
        <a:xfrm>
          <a:off x="1247235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>
        <a:xfrm>
          <a:off x="1662833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>
        <a:xfrm>
          <a:off x="2078431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>
        <a:xfrm>
          <a:off x="2494029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>
        <a:xfrm>
          <a:off x="1247235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>
        <a:xfrm>
          <a:off x="1662833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>
        <a:xfrm>
          <a:off x="2078431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>
        <a:xfrm>
          <a:off x="2494029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 custLinFactNeighborX="40745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 custLinFactNeighborX="32595" custLinFactNeighborY="-272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>
        <a:xfrm>
          <a:off x="1247235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>
        <a:xfrm>
          <a:off x="1662833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>
        <a:xfrm>
          <a:off x="2078431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>
        <a:xfrm>
          <a:off x="2494029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24050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24050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24050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24050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24050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24050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24050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65468E-7678-485C-9CC4-061C255651F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F2B3FE7-B119-4C3B-8A76-A8BB18BAC5ED}">
      <dgm:prSet phldrT="[Text]"/>
      <dgm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gm:t>
    </dgm:pt>
    <dgm:pt modelId="{504290A0-812D-4C90-A5ED-4D223F8D704A}" type="parTrans" cxnId="{E21BEA8A-20C2-4DF5-A469-679B506EADF1}">
      <dgm:prSet/>
      <dgm:spPr/>
      <dgm:t>
        <a:bodyPr/>
        <a:lstStyle/>
        <a:p>
          <a:endParaRPr lang="en-US"/>
        </a:p>
      </dgm:t>
    </dgm:pt>
    <dgm:pt modelId="{D8758C18-579F-4463-8E97-6172E3B4FD33}" type="sibTrans" cxnId="{E21BEA8A-20C2-4DF5-A469-679B506EADF1}">
      <dgm:prSet/>
      <dgm:spPr/>
      <dgm:t>
        <a:bodyPr/>
        <a:lstStyle/>
        <a:p>
          <a:endParaRPr lang="en-US"/>
        </a:p>
      </dgm:t>
    </dgm:pt>
    <dgm:pt modelId="{9485BF23-CC1C-4B79-8FB0-26DD782FADA8}">
      <dgm:prSet phldrT="[Text]"/>
      <dgm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gm:t>
    </dgm:pt>
    <dgm:pt modelId="{1E24601A-64C8-40CF-8660-D897AAB51072}" type="parTrans" cxnId="{7939AF96-7E50-49CE-A96C-28A122CCC361}">
      <dgm:prSet/>
      <dgm:spPr/>
      <dgm:t>
        <a:bodyPr/>
        <a:lstStyle/>
        <a:p>
          <a:endParaRPr lang="en-US"/>
        </a:p>
      </dgm:t>
    </dgm:pt>
    <dgm:pt modelId="{1F63CAB4-A7F1-4386-AD98-626C41702E55}" type="sibTrans" cxnId="{7939AF96-7E50-49CE-A96C-28A122CCC361}">
      <dgm:prSet/>
      <dgm:spPr/>
      <dgm:t>
        <a:bodyPr/>
        <a:lstStyle/>
        <a:p>
          <a:endParaRPr lang="en-US"/>
        </a:p>
      </dgm:t>
    </dgm:pt>
    <dgm:pt modelId="{69D6617A-00C1-49D5-BC22-AA2F28FF4199}">
      <dgm:prSet phldrT="[Text]"/>
      <dgm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gm:t>
    </dgm:pt>
    <dgm:pt modelId="{FCC9F4BD-03EE-448D-A9FA-297F74C6791E}" type="parTrans" cxnId="{E4A48819-517F-49E4-BDE4-172A76C3E03A}">
      <dgm:prSet/>
      <dgm:spPr/>
      <dgm:t>
        <a:bodyPr/>
        <a:lstStyle/>
        <a:p>
          <a:endParaRPr lang="en-US"/>
        </a:p>
      </dgm:t>
    </dgm:pt>
    <dgm:pt modelId="{4E40D52C-DE9F-47C6-9554-9A2E94BAE5BE}" type="sibTrans" cxnId="{E4A48819-517F-49E4-BDE4-172A76C3E03A}">
      <dgm:prSet/>
      <dgm:spPr/>
      <dgm:t>
        <a:bodyPr/>
        <a:lstStyle/>
        <a:p>
          <a:endParaRPr lang="en-US"/>
        </a:p>
      </dgm:t>
    </dgm:pt>
    <dgm:pt modelId="{EAFB06D7-F193-4BCA-A624-7E91D0A1CE26}">
      <dgm:prSet phldrT="[Text]"/>
      <dgm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gm:t>
    </dgm:pt>
    <dgm:pt modelId="{6C4F6D1C-C745-4C01-B9DB-597A52D9BC7E}" type="parTrans" cxnId="{31721E7D-01BF-40D1-9957-D19C284D5340}">
      <dgm:prSet/>
      <dgm:spPr/>
      <dgm:t>
        <a:bodyPr/>
        <a:lstStyle/>
        <a:p>
          <a:endParaRPr lang="en-US"/>
        </a:p>
      </dgm:t>
    </dgm:pt>
    <dgm:pt modelId="{526AE2D3-6A16-4DED-9F90-FB2E47F2BFE2}" type="sibTrans" cxnId="{31721E7D-01BF-40D1-9957-D19C284D5340}">
      <dgm:prSet/>
      <dgm:spPr/>
      <dgm:t>
        <a:bodyPr/>
        <a:lstStyle/>
        <a:p>
          <a:endParaRPr lang="en-US"/>
        </a:p>
      </dgm:t>
    </dgm:pt>
    <dgm:pt modelId="{FCD2F504-4823-4FE3-9D5A-BBB40DA35E69}">
      <dgm:prSet phldrT="[Text]"/>
      <dgm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gm:t>
    </dgm:pt>
    <dgm:pt modelId="{93B066BE-2BFE-465D-8DA1-5F89A9806599}" type="parTrans" cxnId="{3661C4A3-2B12-4F5A-8E72-5350CBF127BD}">
      <dgm:prSet/>
      <dgm:spPr/>
      <dgm:t>
        <a:bodyPr/>
        <a:lstStyle/>
        <a:p>
          <a:endParaRPr lang="en-US"/>
        </a:p>
      </dgm:t>
    </dgm:pt>
    <dgm:pt modelId="{BFC6E1FB-8B7F-4475-8D43-A3B5EA82C8B4}" type="sibTrans" cxnId="{3661C4A3-2B12-4F5A-8E72-5350CBF127BD}">
      <dgm:prSet/>
      <dgm:spPr/>
      <dgm:t>
        <a:bodyPr/>
        <a:lstStyle/>
        <a:p>
          <a:endParaRPr lang="en-US"/>
        </a:p>
      </dgm:t>
    </dgm:pt>
    <dgm:pt modelId="{9E91BCFD-5BEB-4CDF-923F-CE51BAAA1824}">
      <dgm:prSet phldrT="[Text]"/>
      <dgm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gm:t>
    </dgm:pt>
    <dgm:pt modelId="{16F0E520-4FD1-4CC5-9ADF-4457B2C405EF}" type="parTrans" cxnId="{3E2335DE-31BC-4A4C-BE8C-E7564A30BA9C}">
      <dgm:prSet/>
      <dgm:spPr/>
      <dgm:t>
        <a:bodyPr/>
        <a:lstStyle/>
        <a:p>
          <a:endParaRPr lang="es-PE"/>
        </a:p>
      </dgm:t>
    </dgm:pt>
    <dgm:pt modelId="{C0E05E1C-C840-4919-B2B1-E9E6F5CD717C}" type="sibTrans" cxnId="{3E2335DE-31BC-4A4C-BE8C-E7564A30BA9C}">
      <dgm:prSet/>
      <dgm:spPr/>
      <dgm:t>
        <a:bodyPr/>
        <a:lstStyle/>
        <a:p>
          <a:endParaRPr lang="es-PE"/>
        </a:p>
      </dgm:t>
    </dgm:pt>
    <dgm:pt modelId="{B6392F0E-675E-4EAD-8C18-ABECEE0A1AE7}">
      <dgm:prSet phldrT="[Text]"/>
      <dgm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gm:t>
    </dgm:pt>
    <dgm:pt modelId="{BFD7FF65-C1E6-4FC9-83D2-44A73AE99571}" type="parTrans" cxnId="{1D0C4FC4-77F6-486E-A488-17505BEEBD74}">
      <dgm:prSet/>
      <dgm:spPr/>
      <dgm:t>
        <a:bodyPr/>
        <a:lstStyle/>
        <a:p>
          <a:endParaRPr lang="es-PE"/>
        </a:p>
      </dgm:t>
    </dgm:pt>
    <dgm:pt modelId="{CBE6CD92-DCC4-431B-AC8E-BBC9FB6769B8}" type="sibTrans" cxnId="{1D0C4FC4-77F6-486E-A488-17505BEEBD74}">
      <dgm:prSet/>
      <dgm:spPr/>
      <dgm:t>
        <a:bodyPr/>
        <a:lstStyle/>
        <a:p>
          <a:endParaRPr lang="es-PE"/>
        </a:p>
      </dgm:t>
    </dgm:pt>
    <dgm:pt modelId="{08CB328A-4EFE-41C0-A25E-B02606BB00EF}" type="pres">
      <dgm:prSet presAssocID="{8065468E-7678-485C-9CC4-061C255651FB}" presName="Name0" presStyleCnt="0">
        <dgm:presLayoutVars>
          <dgm:dir/>
          <dgm:resizeHandles val="exact"/>
        </dgm:presLayoutVars>
      </dgm:prSet>
      <dgm:spPr/>
    </dgm:pt>
    <dgm:pt modelId="{7F0D526C-8035-4628-9241-3BF173BBB9A1}" type="pres">
      <dgm:prSet presAssocID="{FF2B3FE7-B119-4C3B-8A76-A8BB18BAC5ED}" presName="parTxOnly" presStyleLbl="node1" presStyleIdx="0" presStyleCnt="7">
        <dgm:presLayoutVars>
          <dgm:bulletEnabled val="1"/>
        </dgm:presLayoutVars>
      </dgm:prSet>
      <dgm:spPr/>
    </dgm:pt>
    <dgm:pt modelId="{F194A381-7035-4DB3-9B01-0BDC548A7617}" type="pres">
      <dgm:prSet presAssocID="{D8758C18-579F-4463-8E97-6172E3B4FD33}" presName="parSpace" presStyleCnt="0"/>
      <dgm:spPr/>
    </dgm:pt>
    <dgm:pt modelId="{1071A650-ECB9-45EA-9EAD-011A2EB2C84C}" type="pres">
      <dgm:prSet presAssocID="{EAFB06D7-F193-4BCA-A624-7E91D0A1CE26}" presName="parTxOnly" presStyleLbl="node1" presStyleIdx="1" presStyleCnt="7">
        <dgm:presLayoutVars>
          <dgm:bulletEnabled val="1"/>
        </dgm:presLayoutVars>
      </dgm:prSet>
      <dgm:spPr/>
    </dgm:pt>
    <dgm:pt modelId="{0106AA51-B2B7-4899-946F-0FC2923C7CB9}" type="pres">
      <dgm:prSet presAssocID="{526AE2D3-6A16-4DED-9F90-FB2E47F2BFE2}" presName="parSpace" presStyleCnt="0"/>
      <dgm:spPr/>
    </dgm:pt>
    <dgm:pt modelId="{A116A12A-D6B4-42F8-9019-F62EACA6222B}" type="pres">
      <dgm:prSet presAssocID="{FCD2F504-4823-4FE3-9D5A-BBB40DA35E69}" presName="parTxOnly" presStyleLbl="node1" presStyleIdx="2" presStyleCnt="7">
        <dgm:presLayoutVars>
          <dgm:bulletEnabled val="1"/>
        </dgm:presLayoutVars>
      </dgm:prSet>
      <dgm:spPr/>
    </dgm:pt>
    <dgm:pt modelId="{0DA46D40-8098-4861-9D6B-F63883606C7A}" type="pres">
      <dgm:prSet presAssocID="{BFC6E1FB-8B7F-4475-8D43-A3B5EA82C8B4}" presName="parSpace" presStyleCnt="0"/>
      <dgm:spPr/>
    </dgm:pt>
    <dgm:pt modelId="{B72B5824-99F4-4288-BBA4-401E356A9164}" type="pres">
      <dgm:prSet presAssocID="{9485BF23-CC1C-4B79-8FB0-26DD782FADA8}" presName="parTxOnly" presStyleLbl="node1" presStyleIdx="3" presStyleCnt="7">
        <dgm:presLayoutVars>
          <dgm:bulletEnabled val="1"/>
        </dgm:presLayoutVars>
      </dgm:prSet>
      <dgm:spPr/>
    </dgm:pt>
    <dgm:pt modelId="{ED9BE8CE-9ADE-4E00-A2A0-B1606DA3DC1C}" type="pres">
      <dgm:prSet presAssocID="{1F63CAB4-A7F1-4386-AD98-626C41702E55}" presName="parSpace" presStyleCnt="0"/>
      <dgm:spPr/>
    </dgm:pt>
    <dgm:pt modelId="{88D79F3F-DF6C-4894-9EAE-10C5BD874D5F}" type="pres">
      <dgm:prSet presAssocID="{69D6617A-00C1-49D5-BC22-AA2F28FF4199}" presName="parTxOnly" presStyleLbl="node1" presStyleIdx="4" presStyleCnt="7">
        <dgm:presLayoutVars>
          <dgm:bulletEnabled val="1"/>
        </dgm:presLayoutVars>
      </dgm:prSet>
      <dgm:spPr/>
    </dgm:pt>
    <dgm:pt modelId="{F1B0676C-7A01-4A15-A8A6-C1E24C402AF5}" type="pres">
      <dgm:prSet presAssocID="{4E40D52C-DE9F-47C6-9554-9A2E94BAE5BE}" presName="parSpace" presStyleCnt="0"/>
      <dgm:spPr/>
    </dgm:pt>
    <dgm:pt modelId="{DE5D6CCF-2374-4DED-BE2C-9671D916BDC5}" type="pres">
      <dgm:prSet presAssocID="{9E91BCFD-5BEB-4CDF-923F-CE51BAAA1824}" presName="parTxOnly" presStyleLbl="node1" presStyleIdx="5" presStyleCnt="7">
        <dgm:presLayoutVars>
          <dgm:bulletEnabled val="1"/>
        </dgm:presLayoutVars>
      </dgm:prSet>
      <dgm:spPr/>
    </dgm:pt>
    <dgm:pt modelId="{50D8EC4C-8837-4E82-AFDD-A8A5A7590084}" type="pres">
      <dgm:prSet presAssocID="{C0E05E1C-C840-4919-B2B1-E9E6F5CD717C}" presName="parSpace" presStyleCnt="0"/>
      <dgm:spPr/>
    </dgm:pt>
    <dgm:pt modelId="{A256BF2B-D647-493B-845B-976771733FE0}" type="pres">
      <dgm:prSet presAssocID="{B6392F0E-675E-4EAD-8C18-ABECEE0A1AE7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E4A48819-517F-49E4-BDE4-172A76C3E03A}" srcId="{8065468E-7678-485C-9CC4-061C255651FB}" destId="{69D6617A-00C1-49D5-BC22-AA2F28FF4199}" srcOrd="4" destOrd="0" parTransId="{FCC9F4BD-03EE-448D-A9FA-297F74C6791E}" sibTransId="{4E40D52C-DE9F-47C6-9554-9A2E94BAE5BE}"/>
    <dgm:cxn modelId="{36E77B1A-288D-49C1-8AA0-56DD1EDC2173}" type="presOf" srcId="{FF2B3FE7-B119-4C3B-8A76-A8BB18BAC5ED}" destId="{7F0D526C-8035-4628-9241-3BF173BBB9A1}" srcOrd="0" destOrd="0" presId="urn:microsoft.com/office/officeart/2005/8/layout/hChevron3"/>
    <dgm:cxn modelId="{8806901C-5D96-4192-93D9-439E5AFB1606}" type="presOf" srcId="{9485BF23-CC1C-4B79-8FB0-26DD782FADA8}" destId="{B72B5824-99F4-4288-BBA4-401E356A9164}" srcOrd="0" destOrd="0" presId="urn:microsoft.com/office/officeart/2005/8/layout/hChevron3"/>
    <dgm:cxn modelId="{169B5B5D-5665-4EB2-A4D3-9E98A5A16589}" type="presOf" srcId="{EAFB06D7-F193-4BCA-A624-7E91D0A1CE26}" destId="{1071A650-ECB9-45EA-9EAD-011A2EB2C84C}" srcOrd="0" destOrd="0" presId="urn:microsoft.com/office/officeart/2005/8/layout/hChevron3"/>
    <dgm:cxn modelId="{C780AD51-C9A2-42C5-AFA0-C63FB4E2D672}" type="presOf" srcId="{8065468E-7678-485C-9CC4-061C255651FB}" destId="{08CB328A-4EFE-41C0-A25E-B02606BB00EF}" srcOrd="0" destOrd="0" presId="urn:microsoft.com/office/officeart/2005/8/layout/hChevron3"/>
    <dgm:cxn modelId="{31721E7D-01BF-40D1-9957-D19C284D5340}" srcId="{8065468E-7678-485C-9CC4-061C255651FB}" destId="{EAFB06D7-F193-4BCA-A624-7E91D0A1CE26}" srcOrd="1" destOrd="0" parTransId="{6C4F6D1C-C745-4C01-B9DB-597A52D9BC7E}" sibTransId="{526AE2D3-6A16-4DED-9F90-FB2E47F2BFE2}"/>
    <dgm:cxn modelId="{E21BEA8A-20C2-4DF5-A469-679B506EADF1}" srcId="{8065468E-7678-485C-9CC4-061C255651FB}" destId="{FF2B3FE7-B119-4C3B-8A76-A8BB18BAC5ED}" srcOrd="0" destOrd="0" parTransId="{504290A0-812D-4C90-A5ED-4D223F8D704A}" sibTransId="{D8758C18-579F-4463-8E97-6172E3B4FD33}"/>
    <dgm:cxn modelId="{7939AF96-7E50-49CE-A96C-28A122CCC361}" srcId="{8065468E-7678-485C-9CC4-061C255651FB}" destId="{9485BF23-CC1C-4B79-8FB0-26DD782FADA8}" srcOrd="3" destOrd="0" parTransId="{1E24601A-64C8-40CF-8660-D897AAB51072}" sibTransId="{1F63CAB4-A7F1-4386-AD98-626C41702E55}"/>
    <dgm:cxn modelId="{3661C4A3-2B12-4F5A-8E72-5350CBF127BD}" srcId="{8065468E-7678-485C-9CC4-061C255651FB}" destId="{FCD2F504-4823-4FE3-9D5A-BBB40DA35E69}" srcOrd="2" destOrd="0" parTransId="{93B066BE-2BFE-465D-8DA1-5F89A9806599}" sibTransId="{BFC6E1FB-8B7F-4475-8D43-A3B5EA82C8B4}"/>
    <dgm:cxn modelId="{B38BBFAA-7A2C-4267-875E-9B2526ACF89D}" type="presOf" srcId="{9E91BCFD-5BEB-4CDF-923F-CE51BAAA1824}" destId="{DE5D6CCF-2374-4DED-BE2C-9671D916BDC5}" srcOrd="0" destOrd="0" presId="urn:microsoft.com/office/officeart/2005/8/layout/hChevron3"/>
    <dgm:cxn modelId="{1D0C4FC4-77F6-486E-A488-17505BEEBD74}" srcId="{8065468E-7678-485C-9CC4-061C255651FB}" destId="{B6392F0E-675E-4EAD-8C18-ABECEE0A1AE7}" srcOrd="6" destOrd="0" parTransId="{BFD7FF65-C1E6-4FC9-83D2-44A73AE99571}" sibTransId="{CBE6CD92-DCC4-431B-AC8E-BBC9FB6769B8}"/>
    <dgm:cxn modelId="{D9324AD0-7583-4BC9-845F-BD94A5B79735}" type="presOf" srcId="{69D6617A-00C1-49D5-BC22-AA2F28FF4199}" destId="{88D79F3F-DF6C-4894-9EAE-10C5BD874D5F}" srcOrd="0" destOrd="0" presId="urn:microsoft.com/office/officeart/2005/8/layout/hChevron3"/>
    <dgm:cxn modelId="{EB1844D7-D7C3-4775-BD40-3804B0073F8B}" type="presOf" srcId="{FCD2F504-4823-4FE3-9D5A-BBB40DA35E69}" destId="{A116A12A-D6B4-42F8-9019-F62EACA6222B}" srcOrd="0" destOrd="0" presId="urn:microsoft.com/office/officeart/2005/8/layout/hChevron3"/>
    <dgm:cxn modelId="{3E2335DE-31BC-4A4C-BE8C-E7564A30BA9C}" srcId="{8065468E-7678-485C-9CC4-061C255651FB}" destId="{9E91BCFD-5BEB-4CDF-923F-CE51BAAA1824}" srcOrd="5" destOrd="0" parTransId="{16F0E520-4FD1-4CC5-9ADF-4457B2C405EF}" sibTransId="{C0E05E1C-C840-4919-B2B1-E9E6F5CD717C}"/>
    <dgm:cxn modelId="{CE19BDF7-F65F-4668-8C4B-C92805A752A2}" type="presOf" srcId="{B6392F0E-675E-4EAD-8C18-ABECEE0A1AE7}" destId="{A256BF2B-D647-493B-845B-976771733FE0}" srcOrd="0" destOrd="0" presId="urn:microsoft.com/office/officeart/2005/8/layout/hChevron3"/>
    <dgm:cxn modelId="{14459D11-0681-40DE-9416-983D31C63E92}" type="presParOf" srcId="{08CB328A-4EFE-41C0-A25E-B02606BB00EF}" destId="{7F0D526C-8035-4628-9241-3BF173BBB9A1}" srcOrd="0" destOrd="0" presId="urn:microsoft.com/office/officeart/2005/8/layout/hChevron3"/>
    <dgm:cxn modelId="{E187BC39-E6BC-4EF9-BC78-658B72865D1A}" type="presParOf" srcId="{08CB328A-4EFE-41C0-A25E-B02606BB00EF}" destId="{F194A381-7035-4DB3-9B01-0BDC548A7617}" srcOrd="1" destOrd="0" presId="urn:microsoft.com/office/officeart/2005/8/layout/hChevron3"/>
    <dgm:cxn modelId="{E469B670-C647-43BA-B1F6-0486A7734C6F}" type="presParOf" srcId="{08CB328A-4EFE-41C0-A25E-B02606BB00EF}" destId="{1071A650-ECB9-45EA-9EAD-011A2EB2C84C}" srcOrd="2" destOrd="0" presId="urn:microsoft.com/office/officeart/2005/8/layout/hChevron3"/>
    <dgm:cxn modelId="{DB025BBF-CFB6-4848-A6CF-0A21C9C05663}" type="presParOf" srcId="{08CB328A-4EFE-41C0-A25E-B02606BB00EF}" destId="{0106AA51-B2B7-4899-946F-0FC2923C7CB9}" srcOrd="3" destOrd="0" presId="urn:microsoft.com/office/officeart/2005/8/layout/hChevron3"/>
    <dgm:cxn modelId="{685971DB-58FB-413E-8D4A-E4DF494FEC49}" type="presParOf" srcId="{08CB328A-4EFE-41C0-A25E-B02606BB00EF}" destId="{A116A12A-D6B4-42F8-9019-F62EACA6222B}" srcOrd="4" destOrd="0" presId="urn:microsoft.com/office/officeart/2005/8/layout/hChevron3"/>
    <dgm:cxn modelId="{8CFF2CB8-3E68-422A-A725-1BDE2968482A}" type="presParOf" srcId="{08CB328A-4EFE-41C0-A25E-B02606BB00EF}" destId="{0DA46D40-8098-4861-9D6B-F63883606C7A}" srcOrd="5" destOrd="0" presId="urn:microsoft.com/office/officeart/2005/8/layout/hChevron3"/>
    <dgm:cxn modelId="{A4753E13-EA5B-4857-BBC7-D52C52C57E1B}" type="presParOf" srcId="{08CB328A-4EFE-41C0-A25E-B02606BB00EF}" destId="{B72B5824-99F4-4288-BBA4-401E356A9164}" srcOrd="6" destOrd="0" presId="urn:microsoft.com/office/officeart/2005/8/layout/hChevron3"/>
    <dgm:cxn modelId="{E6C17FB5-6E19-4177-A294-FCC895F7C355}" type="presParOf" srcId="{08CB328A-4EFE-41C0-A25E-B02606BB00EF}" destId="{ED9BE8CE-9ADE-4E00-A2A0-B1606DA3DC1C}" srcOrd="7" destOrd="0" presId="urn:microsoft.com/office/officeart/2005/8/layout/hChevron3"/>
    <dgm:cxn modelId="{5D2DB9A1-66EC-473F-8AF5-FED218CE616B}" type="presParOf" srcId="{08CB328A-4EFE-41C0-A25E-B02606BB00EF}" destId="{88D79F3F-DF6C-4894-9EAE-10C5BD874D5F}" srcOrd="8" destOrd="0" presId="urn:microsoft.com/office/officeart/2005/8/layout/hChevron3"/>
    <dgm:cxn modelId="{95E2487B-FE31-4038-B820-B80C84EF6B5A}" type="presParOf" srcId="{08CB328A-4EFE-41C0-A25E-B02606BB00EF}" destId="{F1B0676C-7A01-4A15-A8A6-C1E24C402AF5}" srcOrd="9" destOrd="0" presId="urn:microsoft.com/office/officeart/2005/8/layout/hChevron3"/>
    <dgm:cxn modelId="{40526E31-C506-49F0-B002-8469043164F6}" type="presParOf" srcId="{08CB328A-4EFE-41C0-A25E-B02606BB00EF}" destId="{DE5D6CCF-2374-4DED-BE2C-9671D916BDC5}" srcOrd="10" destOrd="0" presId="urn:microsoft.com/office/officeart/2005/8/layout/hChevron3"/>
    <dgm:cxn modelId="{D0DEB9DB-1716-49BD-83A6-643A317B1435}" type="presParOf" srcId="{08CB328A-4EFE-41C0-A25E-B02606BB00EF}" destId="{50D8EC4C-8837-4E82-AFDD-A8A5A7590084}" srcOrd="11" destOrd="0" presId="urn:microsoft.com/office/officeart/2005/8/layout/hChevron3"/>
    <dgm:cxn modelId="{E7DB781E-0650-4EA7-865C-E64265824D94}" type="presParOf" srcId="{08CB328A-4EFE-41C0-A25E-B02606BB00EF}" destId="{A256BF2B-D647-493B-845B-976771733FE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2775" y="31558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2775" y="31558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49905" y="315019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53804" y="315019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558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558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558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558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558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558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5584"/>
          <a:ext cx="519497" cy="207798"/>
        </a:xfrm>
        <a:prstGeom prst="chevron">
          <a:avLst/>
        </a:prstGeom>
        <a:solidFill>
          <a:srgbClr val="3B515A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5584"/>
        <a:ext cx="311699" cy="20779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100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100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100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100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100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100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100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100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100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100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100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100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100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1004"/>
        <a:ext cx="311699" cy="2077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D526C-8035-4628-9241-3BF173BBB9A1}">
      <dsp:nvSpPr>
        <dsp:cNvPr id="0" name=""/>
        <dsp:cNvSpPr/>
      </dsp:nvSpPr>
      <dsp:spPr>
        <a:xfrm>
          <a:off x="441" y="318664"/>
          <a:ext cx="519497" cy="207798"/>
        </a:xfrm>
        <a:prstGeom prst="homePlate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1</a:t>
          </a:r>
        </a:p>
      </dsp:txBody>
      <dsp:txXfrm>
        <a:off x="441" y="318664"/>
        <a:ext cx="467548" cy="207798"/>
      </dsp:txXfrm>
    </dsp:sp>
    <dsp:sp modelId="{1071A650-ECB9-45EA-9EAD-011A2EB2C84C}">
      <dsp:nvSpPr>
        <dsp:cNvPr id="0" name=""/>
        <dsp:cNvSpPr/>
      </dsp:nvSpPr>
      <dsp:spPr>
        <a:xfrm>
          <a:off x="416039" y="318664"/>
          <a:ext cx="519497" cy="207798"/>
        </a:xfrm>
        <a:prstGeom prst="chevron">
          <a:avLst/>
        </a:prstGeom>
        <a:solidFill>
          <a:sysClr val="windowText" lastClr="0000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2</a:t>
          </a:r>
        </a:p>
      </dsp:txBody>
      <dsp:txXfrm>
        <a:off x="519938" y="318664"/>
        <a:ext cx="311699" cy="207798"/>
      </dsp:txXfrm>
    </dsp:sp>
    <dsp:sp modelId="{A116A12A-D6B4-42F8-9019-F62EACA6222B}">
      <dsp:nvSpPr>
        <dsp:cNvPr id="0" name=""/>
        <dsp:cNvSpPr/>
      </dsp:nvSpPr>
      <dsp:spPr>
        <a:xfrm>
          <a:off x="831637" y="318664"/>
          <a:ext cx="519497" cy="207798"/>
        </a:xfrm>
        <a:prstGeom prst="chevron">
          <a:avLst/>
        </a:prstGeom>
        <a:solidFill>
          <a:srgbClr val="FF66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3</a:t>
          </a:r>
        </a:p>
      </dsp:txBody>
      <dsp:txXfrm>
        <a:off x="935536" y="318664"/>
        <a:ext cx="311699" cy="207798"/>
      </dsp:txXfrm>
    </dsp:sp>
    <dsp:sp modelId="{B72B5824-99F4-4288-BBA4-401E356A9164}">
      <dsp:nvSpPr>
        <dsp:cNvPr id="0" name=""/>
        <dsp:cNvSpPr/>
      </dsp:nvSpPr>
      <dsp:spPr>
        <a:xfrm>
          <a:off x="1247235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4</a:t>
          </a:r>
        </a:p>
      </dsp:txBody>
      <dsp:txXfrm>
        <a:off x="1351134" y="318664"/>
        <a:ext cx="311699" cy="207798"/>
      </dsp:txXfrm>
    </dsp:sp>
    <dsp:sp modelId="{88D79F3F-DF6C-4894-9EAE-10C5BD874D5F}">
      <dsp:nvSpPr>
        <dsp:cNvPr id="0" name=""/>
        <dsp:cNvSpPr/>
      </dsp:nvSpPr>
      <dsp:spPr>
        <a:xfrm>
          <a:off x="1662833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5</a:t>
          </a:r>
        </a:p>
      </dsp:txBody>
      <dsp:txXfrm>
        <a:off x="1766732" y="318664"/>
        <a:ext cx="311699" cy="207798"/>
      </dsp:txXfrm>
    </dsp:sp>
    <dsp:sp modelId="{DE5D6CCF-2374-4DED-BE2C-9671D916BDC5}">
      <dsp:nvSpPr>
        <dsp:cNvPr id="0" name=""/>
        <dsp:cNvSpPr/>
      </dsp:nvSpPr>
      <dsp:spPr>
        <a:xfrm>
          <a:off x="2078431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6</a:t>
          </a:r>
        </a:p>
      </dsp:txBody>
      <dsp:txXfrm>
        <a:off x="2182330" y="318664"/>
        <a:ext cx="311699" cy="207798"/>
      </dsp:txXfrm>
    </dsp:sp>
    <dsp:sp modelId="{A256BF2B-D647-493B-845B-976771733FE0}">
      <dsp:nvSpPr>
        <dsp:cNvPr id="0" name=""/>
        <dsp:cNvSpPr/>
      </dsp:nvSpPr>
      <dsp:spPr>
        <a:xfrm>
          <a:off x="2494029" y="318664"/>
          <a:ext cx="519497" cy="207798"/>
        </a:xfrm>
        <a:prstGeom prst="chevron">
          <a:avLst/>
        </a:prstGeom>
        <a:solidFill>
          <a:srgbClr val="36363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solidFill>
                <a:sysClr val="window" lastClr="FFFFFF"/>
              </a:solidFill>
              <a:latin typeface="Arial"/>
              <a:ea typeface="+mn-ea"/>
              <a:cs typeface="+mn-cs"/>
            </a:rPr>
            <a:t>7</a:t>
          </a:r>
        </a:p>
      </dsp:txBody>
      <dsp:txXfrm>
        <a:off x="2597928" y="318664"/>
        <a:ext cx="311699" cy="207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B33C60-7D3B-5E45-A5C9-84F6E56A47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C32B3-B53B-FE4D-AE76-9099649B73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30B7C-9F1D-F54A-8986-96893E23D80D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8AAD7-626A-CC40-B004-F208C3E4BD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EFEB5-0401-3A40-BE38-3FB301119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4BF47-7C99-5D48-983A-E9E48B2F5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48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21D0E-C8AB-8745-9889-04537599CD5F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8570E-2BAD-E842-BF0A-D627E4B49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01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511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16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 </a:t>
            </a:r>
            <a:r>
              <a:rPr lang="en-US" err="1"/>
              <a:t>movió</a:t>
            </a:r>
            <a:r>
              <a:rPr lang="en-US"/>
              <a:t> a </a:t>
            </a:r>
            <a:r>
              <a:rPr lang="en-US" err="1"/>
              <a:t>mapa</a:t>
            </a:r>
            <a:r>
              <a:rPr lang="en-US"/>
              <a:t> de </a:t>
            </a:r>
            <a:r>
              <a:rPr lang="en-US" err="1"/>
              <a:t>procesos</a:t>
            </a:r>
            <a:r>
              <a:rPr lang="en-US"/>
              <a:t> y se </a:t>
            </a:r>
            <a:r>
              <a:rPr lang="en-US" err="1"/>
              <a:t>elimina</a:t>
            </a:r>
            <a:r>
              <a:rPr lang="en-US"/>
              <a:t> del pas dos.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71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13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44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6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64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Llevar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Perimetro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WCS al 80% del TTC</a:t>
            </a:r>
          </a:p>
          <a:p>
            <a:r>
              <a:rPr lang="en-US">
                <a:cs typeface="Calibri"/>
              </a:rPr>
              <a:t>¿Es </a:t>
            </a:r>
            <a:r>
              <a:rPr lang="en-US" err="1">
                <a:cs typeface="Calibri"/>
              </a:rPr>
              <a:t>correcto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hacerlo</a:t>
            </a:r>
            <a:r>
              <a:rPr lang="en-US">
                <a:cs typeface="Calibri"/>
              </a:rPr>
              <a:t> con un 10% de </a:t>
            </a:r>
            <a:r>
              <a:rPr lang="en-US" err="1">
                <a:cs typeface="Calibri"/>
              </a:rPr>
              <a:t>incremento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ventas</a:t>
            </a:r>
            <a:r>
              <a:rPr lang="en-US">
                <a:cs typeface="Calibri"/>
              </a:rPr>
              <a:t>?</a:t>
            </a:r>
          </a:p>
          <a:p>
            <a:r>
              <a:rPr lang="en-US" err="1">
                <a:cs typeface="Calibri"/>
              </a:rPr>
              <a:t>Revisar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lineas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cuenta</a:t>
            </a:r>
            <a:r>
              <a:rPr lang="en-US">
                <a:cs typeface="Calibri"/>
              </a:rPr>
              <a:t> 50 </a:t>
            </a:r>
            <a:r>
              <a:rPr lang="en-US" err="1">
                <a:cs typeface="Calibri"/>
              </a:rPr>
              <a:t>donde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sson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perdodas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Casitgos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UMBIL. Es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perdida</a:t>
            </a:r>
            <a:r>
              <a:rPr lang="en-US">
                <a:cs typeface="Calibri"/>
              </a:rPr>
              <a:t> que no </a:t>
            </a:r>
            <a:r>
              <a:rPr lang="en-US" err="1">
                <a:cs typeface="Calibri"/>
              </a:rPr>
              <a:t>debería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considerarse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proyectado</a:t>
            </a:r>
            <a:r>
              <a:rPr lang="en-US">
                <a:cs typeface="Calibri"/>
              </a:rPr>
              <a:t>. Debe </a:t>
            </a:r>
            <a:r>
              <a:rPr lang="en-US" err="1">
                <a:cs typeface="Calibri"/>
              </a:rPr>
              <a:t>quedarse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TTC </a:t>
            </a:r>
            <a:r>
              <a:rPr lang="en-US" err="1">
                <a:cs typeface="Calibri"/>
              </a:rPr>
              <a:t>si</a:t>
            </a:r>
            <a:r>
              <a:rPr lang="en-US">
                <a:cs typeface="Calibri"/>
              </a:rPr>
              <a:t> bien </a:t>
            </a:r>
            <a:r>
              <a:rPr lang="en-US" err="1">
                <a:cs typeface="Calibri"/>
              </a:rPr>
              <a:t>quedo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perimetro</a:t>
            </a:r>
            <a:r>
              <a:rPr lang="en-US">
                <a:cs typeface="Calibri"/>
              </a:rPr>
              <a:t>.</a:t>
            </a:r>
          </a:p>
          <a:p>
            <a:r>
              <a:rPr lang="en-US" err="1">
                <a:cs typeface="Calibri"/>
              </a:rPr>
              <a:t>Agregar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linea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otros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gastos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otro</a:t>
            </a:r>
            <a:r>
              <a:rPr lang="en-US">
                <a:cs typeface="Calibri"/>
              </a:rPr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47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Llevar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Perimetro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WCS al 80% del TTC</a:t>
            </a:r>
          </a:p>
          <a:p>
            <a:r>
              <a:rPr lang="en-US">
                <a:cs typeface="Calibri"/>
              </a:rPr>
              <a:t>¿Es </a:t>
            </a:r>
            <a:r>
              <a:rPr lang="en-US" err="1">
                <a:cs typeface="Calibri"/>
              </a:rPr>
              <a:t>correcto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hacerlo</a:t>
            </a:r>
            <a:r>
              <a:rPr lang="en-US">
                <a:cs typeface="Calibri"/>
              </a:rPr>
              <a:t> con un 10% de </a:t>
            </a:r>
            <a:r>
              <a:rPr lang="en-US" err="1">
                <a:cs typeface="Calibri"/>
              </a:rPr>
              <a:t>incremento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ventas</a:t>
            </a:r>
            <a:r>
              <a:rPr lang="en-US">
                <a:cs typeface="Calibri"/>
              </a:rPr>
              <a:t>?</a:t>
            </a:r>
          </a:p>
          <a:p>
            <a:r>
              <a:rPr lang="en-US" err="1">
                <a:cs typeface="Calibri"/>
              </a:rPr>
              <a:t>Revisar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lineas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cuenta</a:t>
            </a:r>
            <a:r>
              <a:rPr lang="en-US">
                <a:cs typeface="Calibri"/>
              </a:rPr>
              <a:t> 50 </a:t>
            </a:r>
            <a:r>
              <a:rPr lang="en-US" err="1">
                <a:cs typeface="Calibri"/>
              </a:rPr>
              <a:t>donde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sson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perdodas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Casitgos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UMBIL. Es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perdida</a:t>
            </a:r>
            <a:r>
              <a:rPr lang="en-US">
                <a:cs typeface="Calibri"/>
              </a:rPr>
              <a:t> que no </a:t>
            </a:r>
            <a:r>
              <a:rPr lang="en-US" err="1">
                <a:cs typeface="Calibri"/>
              </a:rPr>
              <a:t>debería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considerarse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proyectado</a:t>
            </a:r>
            <a:r>
              <a:rPr lang="en-US">
                <a:cs typeface="Calibri"/>
              </a:rPr>
              <a:t>. Debe </a:t>
            </a:r>
            <a:r>
              <a:rPr lang="en-US" err="1">
                <a:cs typeface="Calibri"/>
              </a:rPr>
              <a:t>quedarse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TTC </a:t>
            </a:r>
            <a:r>
              <a:rPr lang="en-US" err="1">
                <a:cs typeface="Calibri"/>
              </a:rPr>
              <a:t>si</a:t>
            </a:r>
            <a:r>
              <a:rPr lang="en-US">
                <a:cs typeface="Calibri"/>
              </a:rPr>
              <a:t> bien </a:t>
            </a:r>
            <a:r>
              <a:rPr lang="en-US" err="1">
                <a:cs typeface="Calibri"/>
              </a:rPr>
              <a:t>quedo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perimetro</a:t>
            </a:r>
            <a:r>
              <a:rPr lang="en-US">
                <a:cs typeface="Calibri"/>
              </a:rPr>
              <a:t>.</a:t>
            </a:r>
          </a:p>
          <a:p>
            <a:r>
              <a:rPr lang="en-US" err="1">
                <a:cs typeface="Calibri"/>
              </a:rPr>
              <a:t>Agregar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linea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otros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gastos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otro</a:t>
            </a:r>
            <a:r>
              <a:rPr lang="en-US">
                <a:cs typeface="Calibri"/>
              </a:rPr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65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Llevar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Perimetro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WCS al 80% del TTC</a:t>
            </a:r>
          </a:p>
          <a:p>
            <a:r>
              <a:rPr lang="en-US">
                <a:cs typeface="Calibri"/>
              </a:rPr>
              <a:t>¿Es </a:t>
            </a:r>
            <a:r>
              <a:rPr lang="en-US" err="1">
                <a:cs typeface="Calibri"/>
              </a:rPr>
              <a:t>correcto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hacerlo</a:t>
            </a:r>
            <a:r>
              <a:rPr lang="en-US">
                <a:cs typeface="Calibri"/>
              </a:rPr>
              <a:t> con un 10% de </a:t>
            </a:r>
            <a:r>
              <a:rPr lang="en-US" err="1">
                <a:cs typeface="Calibri"/>
              </a:rPr>
              <a:t>incremento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ventas</a:t>
            </a:r>
            <a:r>
              <a:rPr lang="en-US">
                <a:cs typeface="Calibri"/>
              </a:rPr>
              <a:t>?</a:t>
            </a:r>
          </a:p>
          <a:p>
            <a:r>
              <a:rPr lang="en-US" err="1">
                <a:cs typeface="Calibri"/>
              </a:rPr>
              <a:t>Revisar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lineas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cuenta</a:t>
            </a:r>
            <a:r>
              <a:rPr lang="en-US">
                <a:cs typeface="Calibri"/>
              </a:rPr>
              <a:t> 50 </a:t>
            </a:r>
            <a:r>
              <a:rPr lang="en-US" err="1">
                <a:cs typeface="Calibri"/>
              </a:rPr>
              <a:t>donde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sson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perdodas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Casitgos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UMBIL. Es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perdida</a:t>
            </a:r>
            <a:r>
              <a:rPr lang="en-US">
                <a:cs typeface="Calibri"/>
              </a:rPr>
              <a:t> que no </a:t>
            </a:r>
            <a:r>
              <a:rPr lang="en-US" err="1">
                <a:cs typeface="Calibri"/>
              </a:rPr>
              <a:t>debería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considerarse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proyectado</a:t>
            </a:r>
            <a:r>
              <a:rPr lang="en-US">
                <a:cs typeface="Calibri"/>
              </a:rPr>
              <a:t>. Debe </a:t>
            </a:r>
            <a:r>
              <a:rPr lang="en-US" err="1">
                <a:cs typeface="Calibri"/>
              </a:rPr>
              <a:t>quedarse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TTC </a:t>
            </a:r>
            <a:r>
              <a:rPr lang="en-US" err="1">
                <a:cs typeface="Calibri"/>
              </a:rPr>
              <a:t>si</a:t>
            </a:r>
            <a:r>
              <a:rPr lang="en-US">
                <a:cs typeface="Calibri"/>
              </a:rPr>
              <a:t> bien </a:t>
            </a:r>
            <a:r>
              <a:rPr lang="en-US" err="1">
                <a:cs typeface="Calibri"/>
              </a:rPr>
              <a:t>quedo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perimetro</a:t>
            </a:r>
            <a:r>
              <a:rPr lang="en-US">
                <a:cs typeface="Calibri"/>
              </a:rPr>
              <a:t>.</a:t>
            </a:r>
          </a:p>
          <a:p>
            <a:r>
              <a:rPr lang="en-US" err="1">
                <a:cs typeface="Calibri"/>
              </a:rPr>
              <a:t>Agregar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linea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otros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gastos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otro</a:t>
            </a:r>
            <a:r>
              <a:rPr lang="en-US">
                <a:cs typeface="Calibri"/>
              </a:rPr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2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37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Llevar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Perimetro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WCS al 80% del TTC</a:t>
            </a:r>
          </a:p>
          <a:p>
            <a:r>
              <a:rPr lang="en-US">
                <a:cs typeface="Calibri"/>
              </a:rPr>
              <a:t>¿Es </a:t>
            </a:r>
            <a:r>
              <a:rPr lang="en-US" err="1">
                <a:cs typeface="Calibri"/>
              </a:rPr>
              <a:t>correcto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hacerlo</a:t>
            </a:r>
            <a:r>
              <a:rPr lang="en-US">
                <a:cs typeface="Calibri"/>
              </a:rPr>
              <a:t> con un 10% de </a:t>
            </a:r>
            <a:r>
              <a:rPr lang="en-US" err="1">
                <a:cs typeface="Calibri"/>
              </a:rPr>
              <a:t>incremento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ventas</a:t>
            </a:r>
            <a:r>
              <a:rPr lang="en-US">
                <a:cs typeface="Calibri"/>
              </a:rPr>
              <a:t>?</a:t>
            </a:r>
          </a:p>
          <a:p>
            <a:r>
              <a:rPr lang="en-US" err="1">
                <a:cs typeface="Calibri"/>
              </a:rPr>
              <a:t>Revisar</a:t>
            </a:r>
            <a:r>
              <a:rPr lang="en-US">
                <a:cs typeface="Calibri"/>
              </a:rPr>
              <a:t> las </a:t>
            </a:r>
            <a:r>
              <a:rPr lang="en-US" err="1">
                <a:cs typeface="Calibri"/>
              </a:rPr>
              <a:t>lineas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cuenta</a:t>
            </a:r>
            <a:r>
              <a:rPr lang="en-US">
                <a:cs typeface="Calibri"/>
              </a:rPr>
              <a:t> 50 </a:t>
            </a:r>
            <a:r>
              <a:rPr lang="en-US" err="1">
                <a:cs typeface="Calibri"/>
              </a:rPr>
              <a:t>donde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sson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perdodas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Casitgos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</a:t>
            </a:r>
            <a:r>
              <a:rPr lang="en-US">
                <a:cs typeface="Calibri"/>
              </a:rPr>
              <a:t> UMBIL. Es </a:t>
            </a:r>
            <a:r>
              <a:rPr lang="en-US" err="1">
                <a:cs typeface="Calibri"/>
              </a:rPr>
              <a:t>una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perdida</a:t>
            </a:r>
            <a:r>
              <a:rPr lang="en-US">
                <a:cs typeface="Calibri"/>
              </a:rPr>
              <a:t> que no </a:t>
            </a:r>
            <a:r>
              <a:rPr lang="en-US" err="1">
                <a:cs typeface="Calibri"/>
              </a:rPr>
              <a:t>debería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considerarse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proyectado</a:t>
            </a:r>
            <a:r>
              <a:rPr lang="en-US">
                <a:cs typeface="Calibri"/>
              </a:rPr>
              <a:t>. Debe </a:t>
            </a:r>
            <a:r>
              <a:rPr lang="en-US" err="1">
                <a:cs typeface="Calibri"/>
              </a:rPr>
              <a:t>quedarse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TTC </a:t>
            </a:r>
            <a:r>
              <a:rPr lang="en-US" err="1">
                <a:cs typeface="Calibri"/>
              </a:rPr>
              <a:t>si</a:t>
            </a:r>
            <a:r>
              <a:rPr lang="en-US">
                <a:cs typeface="Calibri"/>
              </a:rPr>
              <a:t> bien </a:t>
            </a:r>
            <a:r>
              <a:rPr lang="en-US" err="1">
                <a:cs typeface="Calibri"/>
              </a:rPr>
              <a:t>quedo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fuera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perimetro</a:t>
            </a:r>
            <a:r>
              <a:rPr lang="en-US">
                <a:cs typeface="Calibri"/>
              </a:rPr>
              <a:t>.</a:t>
            </a:r>
          </a:p>
          <a:p>
            <a:r>
              <a:rPr lang="en-US" err="1">
                <a:cs typeface="Calibri"/>
              </a:rPr>
              <a:t>Agregar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linea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otros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gastos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otro</a:t>
            </a:r>
            <a:r>
              <a:rPr lang="en-US">
                <a:cs typeface="Calibri"/>
              </a:rPr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10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11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 cambia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gráfico</a:t>
            </a:r>
            <a:r>
              <a:rPr lang="en-US"/>
              <a:t> del Loss </a:t>
            </a:r>
            <a:r>
              <a:rPr lang="en-US" err="1"/>
              <a:t>Identifed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4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74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65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803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002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934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176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589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037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679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Elaborar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matriz</a:t>
            </a:r>
            <a:r>
              <a:rPr lang="en-US"/>
              <a:t> de </a:t>
            </a:r>
            <a:r>
              <a:rPr lang="en-US" err="1"/>
              <a:t>responsabilidades</a:t>
            </a:r>
            <a:r>
              <a:rPr lang="en-US"/>
              <a:t>.</a:t>
            </a:r>
          </a:p>
          <a:p>
            <a:r>
              <a:rPr lang="en-US" err="1">
                <a:cs typeface="Calibri"/>
              </a:rPr>
              <a:t>Quienes</a:t>
            </a:r>
            <a:r>
              <a:rPr lang="en-US">
                <a:cs typeface="Calibri"/>
              </a:rPr>
              <a:t> son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registran</a:t>
            </a:r>
            <a:r>
              <a:rPr lang="en-US">
                <a:cs typeface="Calibri"/>
              </a:rPr>
              <a:t> o toman la data</a:t>
            </a:r>
          </a:p>
          <a:p>
            <a:r>
              <a:rPr lang="en-US" err="1">
                <a:cs typeface="Calibri"/>
              </a:rPr>
              <a:t>Quieenes</a:t>
            </a:r>
            <a:r>
              <a:rPr lang="en-US">
                <a:cs typeface="Calibri"/>
              </a:rPr>
              <a:t> son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revisan</a:t>
            </a:r>
            <a:r>
              <a:rPr lang="en-US">
                <a:cs typeface="Calibri"/>
              </a:rPr>
              <a:t> la data</a:t>
            </a:r>
          </a:p>
          <a:p>
            <a:r>
              <a:rPr lang="en-US" err="1">
                <a:cs typeface="Calibri"/>
              </a:rPr>
              <a:t>Quien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valida</a:t>
            </a:r>
            <a:r>
              <a:rPr lang="en-US">
                <a:cs typeface="Calibri"/>
              </a:rPr>
              <a:t> la data.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2185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24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81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460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 cambia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gráfico</a:t>
            </a:r>
            <a:r>
              <a:rPr lang="en-US"/>
              <a:t> del Loss </a:t>
            </a:r>
            <a:r>
              <a:rPr lang="en-US" err="1"/>
              <a:t>Identifed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344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16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86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3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284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11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32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26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103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66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753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917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93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623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70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9727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058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21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2990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Elaborar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matriz</a:t>
            </a:r>
            <a:r>
              <a:rPr lang="en-US"/>
              <a:t> de </a:t>
            </a:r>
            <a:r>
              <a:rPr lang="en-US" err="1"/>
              <a:t>responsabilidades</a:t>
            </a:r>
            <a:r>
              <a:rPr lang="en-US"/>
              <a:t>.</a:t>
            </a:r>
          </a:p>
          <a:p>
            <a:r>
              <a:rPr lang="en-US" err="1">
                <a:cs typeface="Calibri"/>
              </a:rPr>
              <a:t>Quienes</a:t>
            </a:r>
            <a:r>
              <a:rPr lang="en-US">
                <a:cs typeface="Calibri"/>
              </a:rPr>
              <a:t> son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registran</a:t>
            </a:r>
            <a:r>
              <a:rPr lang="en-US">
                <a:cs typeface="Calibri"/>
              </a:rPr>
              <a:t> o toman la data</a:t>
            </a:r>
          </a:p>
          <a:p>
            <a:r>
              <a:rPr lang="en-US" err="1">
                <a:cs typeface="Calibri"/>
              </a:rPr>
              <a:t>Quieenes</a:t>
            </a:r>
            <a:r>
              <a:rPr lang="en-US">
                <a:cs typeface="Calibri"/>
              </a:rPr>
              <a:t> son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revisan</a:t>
            </a:r>
            <a:r>
              <a:rPr lang="en-US">
                <a:cs typeface="Calibri"/>
              </a:rPr>
              <a:t> la data</a:t>
            </a:r>
          </a:p>
          <a:p>
            <a:r>
              <a:rPr lang="en-US" err="1">
                <a:cs typeface="Calibri"/>
              </a:rPr>
              <a:t>Quien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valida</a:t>
            </a:r>
            <a:r>
              <a:rPr lang="en-US">
                <a:cs typeface="Calibri"/>
              </a:rPr>
              <a:t> la data.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916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Elaborar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matriz</a:t>
            </a:r>
            <a:r>
              <a:rPr lang="en-US"/>
              <a:t> de </a:t>
            </a:r>
            <a:r>
              <a:rPr lang="en-US" err="1"/>
              <a:t>responsabilidades</a:t>
            </a:r>
            <a:r>
              <a:rPr lang="en-US"/>
              <a:t>.</a:t>
            </a:r>
          </a:p>
          <a:p>
            <a:r>
              <a:rPr lang="en-US" err="1">
                <a:cs typeface="Calibri"/>
              </a:rPr>
              <a:t>Quienes</a:t>
            </a:r>
            <a:r>
              <a:rPr lang="en-US">
                <a:cs typeface="Calibri"/>
              </a:rPr>
              <a:t> son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registran</a:t>
            </a:r>
            <a:r>
              <a:rPr lang="en-US">
                <a:cs typeface="Calibri"/>
              </a:rPr>
              <a:t> o toman la data</a:t>
            </a:r>
          </a:p>
          <a:p>
            <a:r>
              <a:rPr lang="en-US" err="1">
                <a:cs typeface="Calibri"/>
              </a:rPr>
              <a:t>Quieenes</a:t>
            </a:r>
            <a:r>
              <a:rPr lang="en-US">
                <a:cs typeface="Calibri"/>
              </a:rPr>
              <a:t> son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revisan</a:t>
            </a:r>
            <a:r>
              <a:rPr lang="en-US">
                <a:cs typeface="Calibri"/>
              </a:rPr>
              <a:t> la data</a:t>
            </a:r>
          </a:p>
          <a:p>
            <a:r>
              <a:rPr lang="en-US" err="1">
                <a:cs typeface="Calibri"/>
              </a:rPr>
              <a:t>Quien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valida</a:t>
            </a:r>
            <a:r>
              <a:rPr lang="en-US">
                <a:cs typeface="Calibri"/>
              </a:rPr>
              <a:t> la data.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020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Elaborar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matriz</a:t>
            </a:r>
            <a:r>
              <a:rPr lang="en-US"/>
              <a:t> de </a:t>
            </a:r>
            <a:r>
              <a:rPr lang="en-US" err="1"/>
              <a:t>responsabilidades</a:t>
            </a:r>
            <a:r>
              <a:rPr lang="en-US"/>
              <a:t>.</a:t>
            </a:r>
          </a:p>
          <a:p>
            <a:r>
              <a:rPr lang="en-US" err="1">
                <a:cs typeface="Calibri"/>
              </a:rPr>
              <a:t>Quienes</a:t>
            </a:r>
            <a:r>
              <a:rPr lang="en-US">
                <a:cs typeface="Calibri"/>
              </a:rPr>
              <a:t> son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registran</a:t>
            </a:r>
            <a:r>
              <a:rPr lang="en-US">
                <a:cs typeface="Calibri"/>
              </a:rPr>
              <a:t> o toman la data</a:t>
            </a:r>
          </a:p>
          <a:p>
            <a:r>
              <a:rPr lang="en-US" err="1">
                <a:cs typeface="Calibri"/>
              </a:rPr>
              <a:t>Quieenes</a:t>
            </a:r>
            <a:r>
              <a:rPr lang="en-US">
                <a:cs typeface="Calibri"/>
              </a:rPr>
              <a:t> son </a:t>
            </a:r>
            <a:r>
              <a:rPr lang="en-US" err="1">
                <a:cs typeface="Calibri"/>
              </a:rPr>
              <a:t>los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revisan</a:t>
            </a:r>
            <a:r>
              <a:rPr lang="en-US">
                <a:cs typeface="Calibri"/>
              </a:rPr>
              <a:t> la data</a:t>
            </a:r>
          </a:p>
          <a:p>
            <a:r>
              <a:rPr lang="en-US" err="1">
                <a:cs typeface="Calibri"/>
              </a:rPr>
              <a:t>Quien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el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valida</a:t>
            </a:r>
            <a:r>
              <a:rPr lang="en-US">
                <a:cs typeface="Calibri"/>
              </a:rPr>
              <a:t> la data.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8502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612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3149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4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09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78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7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15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r section_ful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78F9A95-90DD-479A-BA01-79B7388A707C}"/>
              </a:ext>
            </a:extLst>
          </p:cNvPr>
          <p:cNvSpPr txBox="1"/>
          <p:nvPr userDrawn="1"/>
        </p:nvSpPr>
        <p:spPr>
          <a:xfrm>
            <a:off x="-1" y="-641866"/>
            <a:ext cx="125152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/>
                </a:solidFill>
                <a:highlight>
                  <a:srgbClr val="FFFF00"/>
                </a:highlight>
              </a:rPr>
              <a:t>Cover – full image (with white logo)</a:t>
            </a:r>
          </a:p>
          <a:p>
            <a:r>
              <a:rPr lang="en-US" sz="1100">
                <a:solidFill>
                  <a:schemeClr val="bg2"/>
                </a:solidFill>
              </a:rPr>
              <a:t>To change the image: Go to </a:t>
            </a:r>
            <a:r>
              <a:rPr lang="en-US" sz="1100" b="1">
                <a:solidFill>
                  <a:schemeClr val="bg2"/>
                </a:solidFill>
              </a:rPr>
              <a:t>View &gt; Master &gt; Slide Master</a:t>
            </a:r>
            <a:r>
              <a:rPr lang="en-US" sz="1100">
                <a:solidFill>
                  <a:schemeClr val="bg2"/>
                </a:solidFill>
              </a:rPr>
              <a:t>. Replace the image by either replacing or inserting a new one and sending it to back.</a:t>
            </a:r>
          </a:p>
          <a:p>
            <a:r>
              <a:rPr lang="en-US" sz="1100">
                <a:solidFill>
                  <a:schemeClr val="bg2"/>
                </a:solidFill>
              </a:rPr>
              <a:t>To change the location or transparency of the circle: Go to </a:t>
            </a:r>
            <a:r>
              <a:rPr lang="en-US" sz="1100" b="1">
                <a:solidFill>
                  <a:schemeClr val="bg2"/>
                </a:solidFill>
              </a:rPr>
              <a:t>View &gt; Master &gt; Slide Master</a:t>
            </a:r>
            <a:r>
              <a:rPr lang="en-US" sz="1100">
                <a:solidFill>
                  <a:schemeClr val="bg2"/>
                </a:solidFill>
              </a:rPr>
              <a:t>. Change the location or change the transparency of the circle from the </a:t>
            </a:r>
            <a:r>
              <a:rPr lang="en-US" sz="1100" b="1">
                <a:solidFill>
                  <a:schemeClr val="bg2"/>
                </a:solidFill>
              </a:rPr>
              <a:t>Format Shape</a:t>
            </a:r>
            <a:r>
              <a:rPr lang="en-US" sz="1100">
                <a:solidFill>
                  <a:schemeClr val="bg2"/>
                </a:solidFill>
              </a:rPr>
              <a:t> panel.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445C7B6C-B6AB-AB42-933C-954D72C5CA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1983600"/>
            <a:ext cx="11233150" cy="110799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7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702436E-3074-B049-92A9-A1136BD15F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3121200"/>
            <a:ext cx="11233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2400" b="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8B7EB61-0E12-664B-90C7-A34C6FF3C6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3712826"/>
            <a:ext cx="4719808" cy="21544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Internal Webinar  |  Presenter name  |  Date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304194-D10D-4D48-AF37-415D307754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00" y="489600"/>
            <a:ext cx="1859280" cy="765048"/>
          </a:xfrm>
          <a:prstGeom prst="rect">
            <a:avLst/>
          </a:prstGeom>
        </p:spPr>
      </p:pic>
      <p:pic>
        <p:nvPicPr>
          <p:cNvPr id="26" name="Picture 25" descr="A picture containing qr code&#10;&#10;Description automatically generated">
            <a:extLst>
              <a:ext uri="{FF2B5EF4-FFF2-40B4-BE49-F238E27FC236}">
                <a16:creationId xmlns:a16="http://schemas.microsoft.com/office/drawing/2014/main" id="{EEB0DBF8-2BC1-104E-9272-56D528827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00" y="6122659"/>
            <a:ext cx="760619" cy="43923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EBCE1-555F-9A44-A802-8383B850B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0892511" y="6181725"/>
            <a:ext cx="932400" cy="439230"/>
          </a:xfrm>
          <a:custGeom>
            <a:avLst/>
            <a:gdLst>
              <a:gd name="connsiteX0" fmla="*/ 0 w 932400"/>
              <a:gd name="connsiteY0" fmla="*/ 0 h 439230"/>
              <a:gd name="connsiteX1" fmla="*/ 932400 w 932400"/>
              <a:gd name="connsiteY1" fmla="*/ 0 h 439230"/>
              <a:gd name="connsiteX2" fmla="*/ 932400 w 932400"/>
              <a:gd name="connsiteY2" fmla="*/ 439230 h 439230"/>
              <a:gd name="connsiteX3" fmla="*/ 0 w 932400"/>
              <a:gd name="connsiteY3" fmla="*/ 439230 h 439230"/>
              <a:gd name="connsiteX4" fmla="*/ 0 w 932400"/>
              <a:gd name="connsiteY4" fmla="*/ 0 h 43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400" h="439230">
                <a:moveTo>
                  <a:pt x="0" y="0"/>
                </a:moveTo>
                <a:lnTo>
                  <a:pt x="932400" y="0"/>
                </a:lnTo>
                <a:lnTo>
                  <a:pt x="932400" y="439230"/>
                </a:lnTo>
                <a:lnTo>
                  <a:pt x="0" y="43923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0999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2355008-D829-2540-AAB9-E6428842E2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96000" cy="6858000"/>
          </a:xfrm>
          <a:custGeom>
            <a:avLst/>
            <a:gdLst>
              <a:gd name="connsiteX0" fmla="*/ 0 w 6696000"/>
              <a:gd name="connsiteY0" fmla="*/ 0 h 6858000"/>
              <a:gd name="connsiteX1" fmla="*/ 5434728 w 6696000"/>
              <a:gd name="connsiteY1" fmla="*/ 0 h 6858000"/>
              <a:gd name="connsiteX2" fmla="*/ 5487565 w 6696000"/>
              <a:gd name="connsiteY2" fmla="*/ 60997 h 6858000"/>
              <a:gd name="connsiteX3" fmla="*/ 6696000 w 6696000"/>
              <a:gd name="connsiteY3" fmla="*/ 3427200 h 6858000"/>
              <a:gd name="connsiteX4" fmla="*/ 5487565 w 6696000"/>
              <a:gd name="connsiteY4" fmla="*/ 6793403 h 6858000"/>
              <a:gd name="connsiteX5" fmla="*/ 5431610 w 6696000"/>
              <a:gd name="connsiteY5" fmla="*/ 6858000 h 6858000"/>
              <a:gd name="connsiteX6" fmla="*/ 0 w 66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6000" h="6858000">
                <a:moveTo>
                  <a:pt x="0" y="0"/>
                </a:moveTo>
                <a:lnTo>
                  <a:pt x="5434728" y="0"/>
                </a:lnTo>
                <a:lnTo>
                  <a:pt x="5487565" y="60997"/>
                </a:lnTo>
                <a:cubicBezTo>
                  <a:pt x="6242500" y="975766"/>
                  <a:pt x="6696000" y="2148523"/>
                  <a:pt x="6696000" y="3427200"/>
                </a:cubicBezTo>
                <a:cubicBezTo>
                  <a:pt x="6696000" y="4705878"/>
                  <a:pt x="6242500" y="5878634"/>
                  <a:pt x="5487565" y="6793403"/>
                </a:cubicBezTo>
                <a:lnTo>
                  <a:pt x="5431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F9A95-90DD-479A-BA01-79B7388A707C}"/>
              </a:ext>
            </a:extLst>
          </p:cNvPr>
          <p:cNvSpPr txBox="1"/>
          <p:nvPr userDrawn="1"/>
        </p:nvSpPr>
        <p:spPr>
          <a:xfrm>
            <a:off x="0" y="-641866"/>
            <a:ext cx="6876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  <a:highlight>
                  <a:srgbClr val="FFFF00"/>
                </a:highlight>
              </a:rPr>
              <a:t>Section – circular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DA65E-2913-C743-ACB0-2AB7B72A93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2511" y="6181725"/>
            <a:ext cx="932400" cy="43923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7785E66-1890-514C-8C28-D1B8F93772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2616" y="2203200"/>
            <a:ext cx="5050901" cy="199336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section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3C20D-FA9A-4D02-B8F4-18749406AB30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B34B38-1081-4887-B126-CCB8FD48C974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65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03C96CC6-614A-504A-8DB2-5E0F9A4508F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4518737" cy="6858000"/>
          </a:xfrm>
          <a:custGeom>
            <a:avLst/>
            <a:gdLst>
              <a:gd name="connsiteX0" fmla="*/ 0 w 4518737"/>
              <a:gd name="connsiteY0" fmla="*/ 0 h 6858000"/>
              <a:gd name="connsiteX1" fmla="*/ 3491571 w 4518737"/>
              <a:gd name="connsiteY1" fmla="*/ 0 h 6858000"/>
              <a:gd name="connsiteX2" fmla="*/ 3635250 w 4518737"/>
              <a:gd name="connsiteY2" fmla="*/ 224097 h 6858000"/>
              <a:gd name="connsiteX3" fmla="*/ 4518737 w 4518737"/>
              <a:gd name="connsiteY3" fmla="*/ 3388206 h 6858000"/>
              <a:gd name="connsiteX4" fmla="*/ 3476517 w 4518737"/>
              <a:gd name="connsiteY4" fmla="*/ 6799893 h 6858000"/>
              <a:gd name="connsiteX5" fmla="*/ 3435192 w 4518737"/>
              <a:gd name="connsiteY5" fmla="*/ 6858000 h 6858000"/>
              <a:gd name="connsiteX6" fmla="*/ 0 w 451873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8737" h="6858000">
                <a:moveTo>
                  <a:pt x="0" y="0"/>
                </a:moveTo>
                <a:lnTo>
                  <a:pt x="3491571" y="0"/>
                </a:lnTo>
                <a:lnTo>
                  <a:pt x="3635250" y="224097"/>
                </a:lnTo>
                <a:cubicBezTo>
                  <a:pt x="4195889" y="1146701"/>
                  <a:pt x="4518737" y="2229754"/>
                  <a:pt x="4518737" y="3388206"/>
                </a:cubicBezTo>
                <a:cubicBezTo>
                  <a:pt x="4518737" y="4651972"/>
                  <a:pt x="4134521" y="5826007"/>
                  <a:pt x="3476517" y="6799893"/>
                </a:cubicBezTo>
                <a:lnTo>
                  <a:pt x="343519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4F5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20BF7F1-37A7-1A44-8A2E-4AF95C5705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315489"/>
            <a:ext cx="10426257" cy="4875213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  <a:lvl2pPr>
              <a:buClr>
                <a:srgbClr val="3C515B"/>
              </a:buClr>
              <a:defRPr>
                <a:solidFill>
                  <a:srgbClr val="3C515B"/>
                </a:solidFill>
              </a:defRPr>
            </a:lvl2pPr>
            <a:lvl3pPr>
              <a:buClr>
                <a:srgbClr val="3C515B"/>
              </a:buClr>
              <a:defRPr>
                <a:solidFill>
                  <a:srgbClr val="3C515B"/>
                </a:solidFill>
              </a:defRPr>
            </a:lvl3pPr>
            <a:lvl4pPr>
              <a:buClr>
                <a:srgbClr val="3C515B"/>
              </a:buClr>
              <a:defRPr>
                <a:solidFill>
                  <a:srgbClr val="3C515B"/>
                </a:solidFill>
              </a:defRPr>
            </a:lvl4pPr>
            <a:lvl5pPr>
              <a:buClr>
                <a:srgbClr val="3C515B"/>
              </a:buClr>
              <a:defRPr>
                <a:solidFill>
                  <a:srgbClr val="3C515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6DE42-BD53-964E-9302-4E23595C6B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10426257" cy="443198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F861C-52CD-6045-B202-64E07CB66A22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341FBC-51E9-1041-96E8-C2124EF97EE1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6DC27C-E2A9-F64A-ADA0-2366F20BE5BB}"/>
              </a:ext>
            </a:extLst>
          </p:cNvPr>
          <p:cNvCxnSpPr>
            <a:cxnSpLocks/>
          </p:cNvCxnSpPr>
          <p:nvPr userDrawn="1"/>
        </p:nvCxnSpPr>
        <p:spPr>
          <a:xfrm>
            <a:off x="479425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33B91F66-FCF4-C34E-8985-B818045059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1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2355008-D829-2540-AAB9-E6428842E2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547532" cy="6858000"/>
          </a:xfrm>
          <a:custGeom>
            <a:avLst/>
            <a:gdLst>
              <a:gd name="connsiteX0" fmla="*/ 0 w 3547532"/>
              <a:gd name="connsiteY0" fmla="*/ 0 h 6858000"/>
              <a:gd name="connsiteX1" fmla="*/ 2524115 w 3547532"/>
              <a:gd name="connsiteY1" fmla="*/ 0 h 6858000"/>
              <a:gd name="connsiteX2" fmla="*/ 2659848 w 3547532"/>
              <a:gd name="connsiteY2" fmla="*/ 236043 h 6858000"/>
              <a:gd name="connsiteX3" fmla="*/ 3547532 w 3547532"/>
              <a:gd name="connsiteY3" fmla="*/ 3440715 h 6858000"/>
              <a:gd name="connsiteX4" fmla="*/ 2659848 w 3547532"/>
              <a:gd name="connsiteY4" fmla="*/ 6618882 h 6858000"/>
              <a:gd name="connsiteX5" fmla="*/ 2522346 w 3547532"/>
              <a:gd name="connsiteY5" fmla="*/ 6858000 h 6858000"/>
              <a:gd name="connsiteX6" fmla="*/ 0 w 35475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7532" h="6858000">
                <a:moveTo>
                  <a:pt x="0" y="0"/>
                </a:moveTo>
                <a:lnTo>
                  <a:pt x="2524115" y="0"/>
                </a:lnTo>
                <a:lnTo>
                  <a:pt x="2659848" y="236043"/>
                </a:lnTo>
                <a:cubicBezTo>
                  <a:pt x="3175256" y="1184734"/>
                  <a:pt x="3547532" y="2285165"/>
                  <a:pt x="3547532" y="3440715"/>
                </a:cubicBezTo>
                <a:cubicBezTo>
                  <a:pt x="3547532" y="4596266"/>
                  <a:pt x="3175256" y="5670190"/>
                  <a:pt x="2659848" y="6618882"/>
                </a:cubicBezTo>
                <a:lnTo>
                  <a:pt x="2522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Place image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2C81F-9474-F248-8885-C81B470E4081}"/>
              </a:ext>
            </a:extLst>
          </p:cNvPr>
          <p:cNvCxnSpPr>
            <a:cxnSpLocks/>
          </p:cNvCxnSpPr>
          <p:nvPr userDrawn="1"/>
        </p:nvCxnSpPr>
        <p:spPr>
          <a:xfrm>
            <a:off x="5321968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6C6F4CF9-A8F6-B34B-B735-C4658420AE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969" y="1315489"/>
            <a:ext cx="5583714" cy="4875213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  <a:lvl2pPr>
              <a:buClr>
                <a:srgbClr val="3C515B"/>
              </a:buClr>
              <a:defRPr>
                <a:solidFill>
                  <a:srgbClr val="3C515B"/>
                </a:solidFill>
              </a:defRPr>
            </a:lvl2pPr>
            <a:lvl3pPr>
              <a:buClr>
                <a:srgbClr val="3C515B"/>
              </a:buClr>
              <a:defRPr>
                <a:solidFill>
                  <a:srgbClr val="3C515B"/>
                </a:solidFill>
              </a:defRPr>
            </a:lvl3pPr>
            <a:lvl4pPr>
              <a:buClr>
                <a:srgbClr val="3C515B"/>
              </a:buClr>
              <a:defRPr>
                <a:solidFill>
                  <a:srgbClr val="3C515B"/>
                </a:solidFill>
              </a:defRPr>
            </a:lvl4pPr>
            <a:lvl5pPr>
              <a:buClr>
                <a:srgbClr val="3C515B"/>
              </a:buClr>
              <a:defRPr>
                <a:solidFill>
                  <a:srgbClr val="3C515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460BA0-DC50-3C4B-9E4D-82A353BAA4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C19DD8-3DB6-894F-971E-8BE92B4D7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99" y="614364"/>
            <a:ext cx="5593383" cy="443198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861C-52CD-6045-B202-64E07CB66A22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341FBC-51E9-1041-96E8-C2124EF97EE1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366E2C4-7DE8-2A40-9F38-5443E9F5C0D5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2527473" y="0"/>
            <a:ext cx="2383311" cy="6858000"/>
          </a:xfrm>
          <a:custGeom>
            <a:avLst/>
            <a:gdLst>
              <a:gd name="connsiteX0" fmla="*/ 943904 w 2383311"/>
              <a:gd name="connsiteY0" fmla="*/ 0 h 6858000"/>
              <a:gd name="connsiteX1" fmla="*/ 2381542 w 2383311"/>
              <a:gd name="connsiteY1" fmla="*/ 0 h 6858000"/>
              <a:gd name="connsiteX2" fmla="*/ 2245809 w 2383311"/>
              <a:gd name="connsiteY2" fmla="*/ 236043 h 6858000"/>
              <a:gd name="connsiteX3" fmla="*/ 1437638 w 2383311"/>
              <a:gd name="connsiteY3" fmla="*/ 3427462 h 6858000"/>
              <a:gd name="connsiteX4" fmla="*/ 2245809 w 2383311"/>
              <a:gd name="connsiteY4" fmla="*/ 6618882 h 6858000"/>
              <a:gd name="connsiteX5" fmla="*/ 2383311 w 2383311"/>
              <a:gd name="connsiteY5" fmla="*/ 6858000 h 6858000"/>
              <a:gd name="connsiteX6" fmla="*/ 945673 w 2383311"/>
              <a:gd name="connsiteY6" fmla="*/ 6858000 h 6858000"/>
              <a:gd name="connsiteX7" fmla="*/ 808171 w 2383311"/>
              <a:gd name="connsiteY7" fmla="*/ 6618882 h 6858000"/>
              <a:gd name="connsiteX8" fmla="*/ 0 w 2383311"/>
              <a:gd name="connsiteY8" fmla="*/ 3427462 h 6858000"/>
              <a:gd name="connsiteX9" fmla="*/ 808171 w 2383311"/>
              <a:gd name="connsiteY9" fmla="*/ 236043 h 6858000"/>
              <a:gd name="connsiteX10" fmla="*/ 943904 w 2383311"/>
              <a:gd name="connsiteY10" fmla="*/ 0 h 6858000"/>
              <a:gd name="connsiteX0" fmla="*/ 943904 w 2383311"/>
              <a:gd name="connsiteY0" fmla="*/ 0 h 6858000"/>
              <a:gd name="connsiteX1" fmla="*/ 2381542 w 2383311"/>
              <a:gd name="connsiteY1" fmla="*/ 0 h 6858000"/>
              <a:gd name="connsiteX2" fmla="*/ 2245809 w 2383311"/>
              <a:gd name="connsiteY2" fmla="*/ 236043 h 6858000"/>
              <a:gd name="connsiteX3" fmla="*/ 1358125 w 2383311"/>
              <a:gd name="connsiteY3" fmla="*/ 3440715 h 6858000"/>
              <a:gd name="connsiteX4" fmla="*/ 2245809 w 2383311"/>
              <a:gd name="connsiteY4" fmla="*/ 6618882 h 6858000"/>
              <a:gd name="connsiteX5" fmla="*/ 2383311 w 2383311"/>
              <a:gd name="connsiteY5" fmla="*/ 6858000 h 6858000"/>
              <a:gd name="connsiteX6" fmla="*/ 945673 w 2383311"/>
              <a:gd name="connsiteY6" fmla="*/ 6858000 h 6858000"/>
              <a:gd name="connsiteX7" fmla="*/ 808171 w 2383311"/>
              <a:gd name="connsiteY7" fmla="*/ 6618882 h 6858000"/>
              <a:gd name="connsiteX8" fmla="*/ 0 w 2383311"/>
              <a:gd name="connsiteY8" fmla="*/ 3427462 h 6858000"/>
              <a:gd name="connsiteX9" fmla="*/ 808171 w 2383311"/>
              <a:gd name="connsiteY9" fmla="*/ 236043 h 6858000"/>
              <a:gd name="connsiteX10" fmla="*/ 943904 w 2383311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3311" h="6858000">
                <a:moveTo>
                  <a:pt x="943904" y="0"/>
                </a:moveTo>
                <a:lnTo>
                  <a:pt x="2381542" y="0"/>
                </a:lnTo>
                <a:lnTo>
                  <a:pt x="2245809" y="236043"/>
                </a:lnTo>
                <a:cubicBezTo>
                  <a:pt x="1730401" y="1184734"/>
                  <a:pt x="1358125" y="2285165"/>
                  <a:pt x="1358125" y="3440715"/>
                </a:cubicBezTo>
                <a:cubicBezTo>
                  <a:pt x="1358125" y="4596266"/>
                  <a:pt x="1730401" y="5670190"/>
                  <a:pt x="2245809" y="6618882"/>
                </a:cubicBezTo>
                <a:lnTo>
                  <a:pt x="2383311" y="6858000"/>
                </a:lnTo>
                <a:lnTo>
                  <a:pt x="945673" y="6858000"/>
                </a:lnTo>
                <a:lnTo>
                  <a:pt x="808171" y="6618882"/>
                </a:lnTo>
                <a:cubicBezTo>
                  <a:pt x="292763" y="5670190"/>
                  <a:pt x="0" y="4583013"/>
                  <a:pt x="0" y="3427462"/>
                </a:cubicBezTo>
                <a:cubicBezTo>
                  <a:pt x="0" y="2271912"/>
                  <a:pt x="292763" y="1184734"/>
                  <a:pt x="808171" y="236043"/>
                </a:cubicBezTo>
                <a:lnTo>
                  <a:pt x="943904" y="0"/>
                </a:lnTo>
                <a:close/>
              </a:path>
            </a:pathLst>
          </a:custGeom>
          <a:solidFill>
            <a:srgbClr val="3C4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63B846-93DC-9549-AADA-4E818B5D8258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9C37D8-AC1E-184A-9F48-CC1E27424224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89A4A5D-B36F-FD4E-B9D9-20EC0B564B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315489"/>
            <a:ext cx="6378575" cy="4875213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  <a:lvl2pPr>
              <a:buClr>
                <a:srgbClr val="3C515B"/>
              </a:buClr>
              <a:defRPr>
                <a:solidFill>
                  <a:srgbClr val="3C515B"/>
                </a:solidFill>
              </a:defRPr>
            </a:lvl2pPr>
            <a:lvl3pPr>
              <a:buClr>
                <a:srgbClr val="3C515B"/>
              </a:buClr>
              <a:defRPr>
                <a:solidFill>
                  <a:srgbClr val="3C515B"/>
                </a:solidFill>
              </a:defRPr>
            </a:lvl3pPr>
            <a:lvl4pPr>
              <a:buClr>
                <a:srgbClr val="3C515B"/>
              </a:buClr>
              <a:defRPr>
                <a:solidFill>
                  <a:srgbClr val="3C515B"/>
                </a:solidFill>
              </a:defRPr>
            </a:lvl4pPr>
            <a:lvl5pPr>
              <a:buClr>
                <a:srgbClr val="3C515B"/>
              </a:buClr>
              <a:defRPr>
                <a:solidFill>
                  <a:srgbClr val="3C515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9B1A1CC-2ED3-C648-BADE-AA75F5CD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6378575" cy="443198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A8D154-FA8D-EA48-894B-DA3723B58231}"/>
              </a:ext>
            </a:extLst>
          </p:cNvPr>
          <p:cNvCxnSpPr>
            <a:cxnSpLocks/>
          </p:cNvCxnSpPr>
          <p:nvPr userDrawn="1"/>
        </p:nvCxnSpPr>
        <p:spPr>
          <a:xfrm>
            <a:off x="479425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2355008-D829-2540-AAB9-E6428842E2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76926" y="0"/>
            <a:ext cx="3515075" cy="6858000"/>
          </a:xfrm>
          <a:custGeom>
            <a:avLst/>
            <a:gdLst>
              <a:gd name="connsiteX0" fmla="*/ 1023417 w 3515075"/>
              <a:gd name="connsiteY0" fmla="*/ 0 h 6858000"/>
              <a:gd name="connsiteX1" fmla="*/ 3515075 w 3515075"/>
              <a:gd name="connsiteY1" fmla="*/ 0 h 6858000"/>
              <a:gd name="connsiteX2" fmla="*/ 3515075 w 3515075"/>
              <a:gd name="connsiteY2" fmla="*/ 6858000 h 6858000"/>
              <a:gd name="connsiteX3" fmla="*/ 1025186 w 3515075"/>
              <a:gd name="connsiteY3" fmla="*/ 6858000 h 6858000"/>
              <a:gd name="connsiteX4" fmla="*/ 887684 w 3515075"/>
              <a:gd name="connsiteY4" fmla="*/ 6618882 h 6858000"/>
              <a:gd name="connsiteX5" fmla="*/ 0 w 3515075"/>
              <a:gd name="connsiteY5" fmla="*/ 3440715 h 6858000"/>
              <a:gd name="connsiteX6" fmla="*/ 887684 w 3515075"/>
              <a:gd name="connsiteY6" fmla="*/ 236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075" h="6858000">
                <a:moveTo>
                  <a:pt x="1023417" y="0"/>
                </a:moveTo>
                <a:lnTo>
                  <a:pt x="3515075" y="0"/>
                </a:lnTo>
                <a:lnTo>
                  <a:pt x="3515075" y="6858000"/>
                </a:lnTo>
                <a:lnTo>
                  <a:pt x="1025186" y="6858000"/>
                </a:lnTo>
                <a:lnTo>
                  <a:pt x="887684" y="6618882"/>
                </a:lnTo>
                <a:cubicBezTo>
                  <a:pt x="372276" y="5670190"/>
                  <a:pt x="0" y="4596266"/>
                  <a:pt x="0" y="3440715"/>
                </a:cubicBezTo>
                <a:cubicBezTo>
                  <a:pt x="0" y="2285165"/>
                  <a:pt x="372276" y="1184734"/>
                  <a:pt x="887684" y="2360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B1EA527-6A01-A543-BA0D-2C5CD72569A2}"/>
              </a:ext>
            </a:extLst>
          </p:cNvPr>
          <p:cNvSpPr>
            <a:spLocks noChangeAspect="1"/>
          </p:cNvSpPr>
          <p:nvPr userDrawn="1"/>
        </p:nvSpPr>
        <p:spPr>
          <a:xfrm>
            <a:off x="7343450" y="0"/>
            <a:ext cx="2383311" cy="6858000"/>
          </a:xfrm>
          <a:custGeom>
            <a:avLst/>
            <a:gdLst>
              <a:gd name="connsiteX0" fmla="*/ 943904 w 2383311"/>
              <a:gd name="connsiteY0" fmla="*/ 0 h 6858000"/>
              <a:gd name="connsiteX1" fmla="*/ 2381542 w 2383311"/>
              <a:gd name="connsiteY1" fmla="*/ 0 h 6858000"/>
              <a:gd name="connsiteX2" fmla="*/ 2245809 w 2383311"/>
              <a:gd name="connsiteY2" fmla="*/ 236043 h 6858000"/>
              <a:gd name="connsiteX3" fmla="*/ 1437638 w 2383311"/>
              <a:gd name="connsiteY3" fmla="*/ 3427462 h 6858000"/>
              <a:gd name="connsiteX4" fmla="*/ 2245809 w 2383311"/>
              <a:gd name="connsiteY4" fmla="*/ 6618882 h 6858000"/>
              <a:gd name="connsiteX5" fmla="*/ 2383311 w 2383311"/>
              <a:gd name="connsiteY5" fmla="*/ 6858000 h 6858000"/>
              <a:gd name="connsiteX6" fmla="*/ 945673 w 2383311"/>
              <a:gd name="connsiteY6" fmla="*/ 6858000 h 6858000"/>
              <a:gd name="connsiteX7" fmla="*/ 808171 w 2383311"/>
              <a:gd name="connsiteY7" fmla="*/ 6618882 h 6858000"/>
              <a:gd name="connsiteX8" fmla="*/ 0 w 2383311"/>
              <a:gd name="connsiteY8" fmla="*/ 3427462 h 6858000"/>
              <a:gd name="connsiteX9" fmla="*/ 808171 w 2383311"/>
              <a:gd name="connsiteY9" fmla="*/ 236043 h 6858000"/>
              <a:gd name="connsiteX10" fmla="*/ 943904 w 2383311"/>
              <a:gd name="connsiteY10" fmla="*/ 0 h 6858000"/>
              <a:gd name="connsiteX0" fmla="*/ 943904 w 2383311"/>
              <a:gd name="connsiteY0" fmla="*/ 0 h 6858000"/>
              <a:gd name="connsiteX1" fmla="*/ 2381542 w 2383311"/>
              <a:gd name="connsiteY1" fmla="*/ 0 h 6858000"/>
              <a:gd name="connsiteX2" fmla="*/ 2245809 w 2383311"/>
              <a:gd name="connsiteY2" fmla="*/ 236043 h 6858000"/>
              <a:gd name="connsiteX3" fmla="*/ 1358125 w 2383311"/>
              <a:gd name="connsiteY3" fmla="*/ 3440715 h 6858000"/>
              <a:gd name="connsiteX4" fmla="*/ 2245809 w 2383311"/>
              <a:gd name="connsiteY4" fmla="*/ 6618882 h 6858000"/>
              <a:gd name="connsiteX5" fmla="*/ 2383311 w 2383311"/>
              <a:gd name="connsiteY5" fmla="*/ 6858000 h 6858000"/>
              <a:gd name="connsiteX6" fmla="*/ 945673 w 2383311"/>
              <a:gd name="connsiteY6" fmla="*/ 6858000 h 6858000"/>
              <a:gd name="connsiteX7" fmla="*/ 808171 w 2383311"/>
              <a:gd name="connsiteY7" fmla="*/ 6618882 h 6858000"/>
              <a:gd name="connsiteX8" fmla="*/ 0 w 2383311"/>
              <a:gd name="connsiteY8" fmla="*/ 3427462 h 6858000"/>
              <a:gd name="connsiteX9" fmla="*/ 808171 w 2383311"/>
              <a:gd name="connsiteY9" fmla="*/ 236043 h 6858000"/>
              <a:gd name="connsiteX10" fmla="*/ 943904 w 2383311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3311" h="6858000">
                <a:moveTo>
                  <a:pt x="943904" y="0"/>
                </a:moveTo>
                <a:lnTo>
                  <a:pt x="2381542" y="0"/>
                </a:lnTo>
                <a:lnTo>
                  <a:pt x="2245809" y="236043"/>
                </a:lnTo>
                <a:cubicBezTo>
                  <a:pt x="1730401" y="1184734"/>
                  <a:pt x="1358125" y="2285165"/>
                  <a:pt x="1358125" y="3440715"/>
                </a:cubicBezTo>
                <a:cubicBezTo>
                  <a:pt x="1358125" y="4596266"/>
                  <a:pt x="1730401" y="5670190"/>
                  <a:pt x="2245809" y="6618882"/>
                </a:cubicBezTo>
                <a:lnTo>
                  <a:pt x="2383311" y="6858000"/>
                </a:lnTo>
                <a:lnTo>
                  <a:pt x="945673" y="6858000"/>
                </a:lnTo>
                <a:lnTo>
                  <a:pt x="808171" y="6618882"/>
                </a:lnTo>
                <a:cubicBezTo>
                  <a:pt x="292763" y="5670190"/>
                  <a:pt x="0" y="4583013"/>
                  <a:pt x="0" y="3427462"/>
                </a:cubicBezTo>
                <a:cubicBezTo>
                  <a:pt x="0" y="2271912"/>
                  <a:pt x="292763" y="1184734"/>
                  <a:pt x="808171" y="236043"/>
                </a:cubicBezTo>
                <a:lnTo>
                  <a:pt x="943904" y="0"/>
                </a:lnTo>
                <a:close/>
              </a:path>
            </a:pathLst>
          </a:custGeom>
          <a:solidFill>
            <a:srgbClr val="3C4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F062B-8CAF-C847-A0F6-C9429308F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89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oxes horizontal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FD454106-4B7B-7040-8B23-24BB58A6A3D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4518737" cy="6858000"/>
          </a:xfrm>
          <a:custGeom>
            <a:avLst/>
            <a:gdLst>
              <a:gd name="connsiteX0" fmla="*/ 0 w 4518737"/>
              <a:gd name="connsiteY0" fmla="*/ 0 h 6858000"/>
              <a:gd name="connsiteX1" fmla="*/ 3491571 w 4518737"/>
              <a:gd name="connsiteY1" fmla="*/ 0 h 6858000"/>
              <a:gd name="connsiteX2" fmla="*/ 3635250 w 4518737"/>
              <a:gd name="connsiteY2" fmla="*/ 224097 h 6858000"/>
              <a:gd name="connsiteX3" fmla="*/ 4518737 w 4518737"/>
              <a:gd name="connsiteY3" fmla="*/ 3388206 h 6858000"/>
              <a:gd name="connsiteX4" fmla="*/ 3476517 w 4518737"/>
              <a:gd name="connsiteY4" fmla="*/ 6799893 h 6858000"/>
              <a:gd name="connsiteX5" fmla="*/ 3435192 w 4518737"/>
              <a:gd name="connsiteY5" fmla="*/ 6858000 h 6858000"/>
              <a:gd name="connsiteX6" fmla="*/ 0 w 451873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8737" h="6858000">
                <a:moveTo>
                  <a:pt x="0" y="0"/>
                </a:moveTo>
                <a:lnTo>
                  <a:pt x="3491571" y="0"/>
                </a:lnTo>
                <a:lnTo>
                  <a:pt x="3635250" y="224097"/>
                </a:lnTo>
                <a:cubicBezTo>
                  <a:pt x="4195889" y="1146701"/>
                  <a:pt x="4518737" y="2229754"/>
                  <a:pt x="4518737" y="3388206"/>
                </a:cubicBezTo>
                <a:cubicBezTo>
                  <a:pt x="4518737" y="4651972"/>
                  <a:pt x="4134521" y="5826007"/>
                  <a:pt x="3476517" y="6799893"/>
                </a:cubicBezTo>
                <a:lnTo>
                  <a:pt x="343519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4F5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99563-B028-E146-B72A-90EB7C0B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0426256" cy="443198"/>
          </a:xfrm>
        </p:spPr>
        <p:txBody>
          <a:bodyPr/>
          <a:lstStyle>
            <a:lvl1pPr>
              <a:defRPr>
                <a:solidFill>
                  <a:srgbClr val="3C515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B741D6-4C29-C040-B0DF-9070E17628D7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E8B54C-7F2F-6540-ABF4-105BD991385D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F200D6-7073-FA47-91A7-610093992052}"/>
              </a:ext>
            </a:extLst>
          </p:cNvPr>
          <p:cNvCxnSpPr>
            <a:cxnSpLocks/>
          </p:cNvCxnSpPr>
          <p:nvPr userDrawn="1"/>
        </p:nvCxnSpPr>
        <p:spPr>
          <a:xfrm>
            <a:off x="479425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A34AADF-DDFE-214F-AC60-C3C7855A4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4A579B92-1270-6648-AD91-BA0515861F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B20BF7F1-37A7-1A44-8A2E-4AF95C5705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315489"/>
            <a:ext cx="10426257" cy="4875213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  <a:lvl2pPr>
              <a:buClr>
                <a:srgbClr val="3C515B"/>
              </a:buClr>
              <a:defRPr>
                <a:solidFill>
                  <a:srgbClr val="3C515B"/>
                </a:solidFill>
              </a:defRPr>
            </a:lvl2pPr>
            <a:lvl3pPr>
              <a:buClr>
                <a:srgbClr val="3C515B"/>
              </a:buClr>
              <a:defRPr>
                <a:solidFill>
                  <a:srgbClr val="3C515B"/>
                </a:solidFill>
              </a:defRPr>
            </a:lvl3pPr>
            <a:lvl4pPr>
              <a:buClr>
                <a:srgbClr val="3C515B"/>
              </a:buClr>
              <a:defRPr>
                <a:solidFill>
                  <a:srgbClr val="3C515B"/>
                </a:solidFill>
              </a:defRPr>
            </a:lvl4pPr>
            <a:lvl5pPr>
              <a:buClr>
                <a:srgbClr val="3C515B"/>
              </a:buClr>
              <a:defRPr>
                <a:solidFill>
                  <a:srgbClr val="3C515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70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CF57B-1789-3247-8232-2C754E8C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0426256" cy="443198"/>
          </a:xfrm>
        </p:spPr>
        <p:txBody>
          <a:bodyPr/>
          <a:lstStyle>
            <a:lvl1pPr>
              <a:defRPr>
                <a:solidFill>
                  <a:srgbClr val="3B515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A212E-E3C3-4C45-9532-CB6C62576EF9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1D1B2-056E-344B-B358-C8358BF3E0CB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A8D154-FA8D-EA48-894B-DA3723B58231}"/>
              </a:ext>
            </a:extLst>
          </p:cNvPr>
          <p:cNvCxnSpPr>
            <a:cxnSpLocks/>
          </p:cNvCxnSpPr>
          <p:nvPr userDrawn="1"/>
        </p:nvCxnSpPr>
        <p:spPr>
          <a:xfrm>
            <a:off x="479425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A579B92-1270-6648-AD91-BA0515861F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34AADF-DDFE-214F-AC60-C3C7855A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20BF7F1-37A7-1A44-8A2E-4AF95C5705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315489"/>
            <a:ext cx="10426257" cy="4875213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  <a:lvl2pPr>
              <a:buClr>
                <a:srgbClr val="3C515B"/>
              </a:buClr>
              <a:defRPr>
                <a:solidFill>
                  <a:srgbClr val="3C515B"/>
                </a:solidFill>
              </a:defRPr>
            </a:lvl2pPr>
            <a:lvl3pPr>
              <a:buClr>
                <a:srgbClr val="3C515B"/>
              </a:buClr>
              <a:defRPr>
                <a:solidFill>
                  <a:srgbClr val="3C515B"/>
                </a:solidFill>
              </a:defRPr>
            </a:lvl3pPr>
            <a:lvl4pPr>
              <a:buClr>
                <a:srgbClr val="3C515B"/>
              </a:buClr>
              <a:defRPr>
                <a:solidFill>
                  <a:srgbClr val="3C515B"/>
                </a:solidFill>
              </a:defRPr>
            </a:lvl4pPr>
            <a:lvl5pPr>
              <a:buClr>
                <a:srgbClr val="3C515B"/>
              </a:buClr>
              <a:defRPr>
                <a:solidFill>
                  <a:srgbClr val="3C515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46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B17BFF-99DF-1B45-8445-C0C091D13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304925"/>
            <a:ext cx="11218861" cy="190821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FC1B45EC-7FA3-6E4E-8C27-9DC8D63B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1218862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30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5" r:id="rId2"/>
    <p:sldLayoutId id="2147483665" r:id="rId3"/>
    <p:sldLayoutId id="2147483659" r:id="rId4"/>
    <p:sldLayoutId id="2147483657" r:id="rId5"/>
    <p:sldLayoutId id="2147483684" r:id="rId6"/>
    <p:sldLayoutId id="214748365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3B515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2400" kern="1200">
          <a:solidFill>
            <a:srgbClr val="3B515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3B51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3B51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3B51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rgbClr val="3B51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3702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8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emf"/><Relationship Id="rId4" Type="http://schemas.openxmlformats.org/officeDocument/2006/relationships/package" Target="../embeddings/Microsoft_Excel_Worksheet.xlsx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diagramColors" Target="../diagrams/colors11.xml"/><Relationship Id="rId5" Type="http://schemas.openxmlformats.org/officeDocument/2006/relationships/image" Target="../media/image62.png"/><Relationship Id="rId10" Type="http://schemas.openxmlformats.org/officeDocument/2006/relationships/diagramQuickStyle" Target="../diagrams/quickStyle11.xml"/><Relationship Id="rId4" Type="http://schemas.openxmlformats.org/officeDocument/2006/relationships/image" Target="../media/image61.png"/><Relationship Id="rId9" Type="http://schemas.openxmlformats.org/officeDocument/2006/relationships/diagramLayout" Target="../diagrams/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65.png"/><Relationship Id="rId7" Type="http://schemas.openxmlformats.org/officeDocument/2006/relationships/diagramLayout" Target="../diagrams/layout1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2.xml"/><Relationship Id="rId5" Type="http://schemas.openxmlformats.org/officeDocument/2006/relationships/image" Target="../media/image67.png"/><Relationship Id="rId10" Type="http://schemas.microsoft.com/office/2007/relationships/diagramDrawing" Target="../diagrams/drawing12.xml"/><Relationship Id="rId4" Type="http://schemas.openxmlformats.org/officeDocument/2006/relationships/image" Target="../media/image66.png"/><Relationship Id="rId9" Type="http://schemas.openxmlformats.org/officeDocument/2006/relationships/diagramColors" Target="../diagrams/colors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68.png"/><Relationship Id="rId7" Type="http://schemas.openxmlformats.org/officeDocument/2006/relationships/diagramData" Target="../diagrams/data1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microsoft.com/office/2007/relationships/diagramDrawing" Target="../diagrams/drawing13.xml"/><Relationship Id="rId5" Type="http://schemas.openxmlformats.org/officeDocument/2006/relationships/image" Target="../media/image70.png"/><Relationship Id="rId10" Type="http://schemas.openxmlformats.org/officeDocument/2006/relationships/diagramColors" Target="../diagrams/colors13.xml"/><Relationship Id="rId4" Type="http://schemas.openxmlformats.org/officeDocument/2006/relationships/image" Target="../media/image69.png"/><Relationship Id="rId9" Type="http://schemas.openxmlformats.org/officeDocument/2006/relationships/diagramQuickStyle" Target="../diagrams/quickStyle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72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73.png"/><Relationship Id="rId9" Type="http://schemas.microsoft.com/office/2007/relationships/diagramDrawing" Target="../diagrams/drawing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image" Target="../media/image74.png"/><Relationship Id="rId7" Type="http://schemas.openxmlformats.org/officeDocument/2006/relationships/diagramData" Target="../diagrams/data1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microsoft.com/office/2007/relationships/diagramDrawing" Target="../diagrams/drawing15.xml"/><Relationship Id="rId5" Type="http://schemas.openxmlformats.org/officeDocument/2006/relationships/image" Target="../media/image76.png"/><Relationship Id="rId10" Type="http://schemas.openxmlformats.org/officeDocument/2006/relationships/diagramColors" Target="../diagrams/colors15.xml"/><Relationship Id="rId4" Type="http://schemas.openxmlformats.org/officeDocument/2006/relationships/image" Target="../media/image75.png"/><Relationship Id="rId9" Type="http://schemas.openxmlformats.org/officeDocument/2006/relationships/diagramQuickStyle" Target="../diagrams/quickStyle1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image" Target="../media/image78.png"/><Relationship Id="rId7" Type="http://schemas.openxmlformats.org/officeDocument/2006/relationships/diagramData" Target="../diagrams/data1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microsoft.com/office/2007/relationships/diagramDrawing" Target="../diagrams/drawing16.xml"/><Relationship Id="rId5" Type="http://schemas.openxmlformats.org/officeDocument/2006/relationships/image" Target="../media/image77.png"/><Relationship Id="rId10" Type="http://schemas.openxmlformats.org/officeDocument/2006/relationships/diagramColors" Target="../diagrams/colors16.xml"/><Relationship Id="rId4" Type="http://schemas.openxmlformats.org/officeDocument/2006/relationships/image" Target="../media/image79.png"/><Relationship Id="rId9" Type="http://schemas.openxmlformats.org/officeDocument/2006/relationships/diagramQuickStyle" Target="../diagrams/quickStyle16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81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87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92.png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91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Relationship Id="rId9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Relationship Id="rId9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Relationship Id="rId9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Relationship Id="rId9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sgseditor" TargetMode="External"/><Relationship Id="rId3" Type="http://schemas.openxmlformats.org/officeDocument/2006/relationships/image" Target="../media/image126.png"/><Relationship Id="rId7" Type="http://schemas.openxmlformats.org/officeDocument/2006/relationships/hyperlink" Target="https://twitter.com/SGS_SA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sgsglobal/" TargetMode="External"/><Relationship Id="rId5" Type="http://schemas.openxmlformats.org/officeDocument/2006/relationships/hyperlink" Target="https://www.linkedin.com/company/sgs" TargetMode="External"/><Relationship Id="rId4" Type="http://schemas.openxmlformats.org/officeDocument/2006/relationships/hyperlink" Target="https://www.facebook.com/sgs" TargetMode="External"/><Relationship Id="rId9" Type="http://schemas.openxmlformats.org/officeDocument/2006/relationships/hyperlink" Target="https://www.slideshare.net/SGSgroup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1FCF3EA-6746-40AA-8008-28D2D952B4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Freeform 35">
            <a:extLst>
              <a:ext uri="{FF2B5EF4-FFF2-40B4-BE49-F238E27FC236}">
                <a16:creationId xmlns:a16="http://schemas.microsoft.com/office/drawing/2014/main" id="{1BCDF471-7091-49FB-ADFD-D4E3DA63A5AF}"/>
              </a:ext>
            </a:extLst>
          </p:cNvPr>
          <p:cNvSpPr/>
          <p:nvPr/>
        </p:nvSpPr>
        <p:spPr>
          <a:xfrm>
            <a:off x="3081955" y="-1759227"/>
            <a:ext cx="10376452" cy="10376452"/>
          </a:xfrm>
          <a:custGeom>
            <a:avLst/>
            <a:gdLst>
              <a:gd name="connsiteX0" fmla="*/ 5188226 w 10376452"/>
              <a:gd name="connsiteY0" fmla="*/ 0 h 10376452"/>
              <a:gd name="connsiteX1" fmla="*/ 10376452 w 10376452"/>
              <a:gd name="connsiteY1" fmla="*/ 5188226 h 10376452"/>
              <a:gd name="connsiteX2" fmla="*/ 5188226 w 10376452"/>
              <a:gd name="connsiteY2" fmla="*/ 10376452 h 10376452"/>
              <a:gd name="connsiteX3" fmla="*/ 0 w 10376452"/>
              <a:gd name="connsiteY3" fmla="*/ 5188226 h 10376452"/>
              <a:gd name="connsiteX4" fmla="*/ 5188226 w 10376452"/>
              <a:gd name="connsiteY4" fmla="*/ 0 h 10376452"/>
              <a:gd name="connsiteX5" fmla="*/ 5188226 w 10376452"/>
              <a:gd name="connsiteY5" fmla="*/ 2428893 h 10376452"/>
              <a:gd name="connsiteX6" fmla="*/ 2428893 w 10376452"/>
              <a:gd name="connsiteY6" fmla="*/ 5188226 h 10376452"/>
              <a:gd name="connsiteX7" fmla="*/ 5188226 w 10376452"/>
              <a:gd name="connsiteY7" fmla="*/ 7947559 h 10376452"/>
              <a:gd name="connsiteX8" fmla="*/ 7947559 w 10376452"/>
              <a:gd name="connsiteY8" fmla="*/ 5188226 h 10376452"/>
              <a:gd name="connsiteX9" fmla="*/ 5188226 w 10376452"/>
              <a:gd name="connsiteY9" fmla="*/ 2428893 h 10376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376452" h="10376452">
                <a:moveTo>
                  <a:pt x="5188226" y="0"/>
                </a:moveTo>
                <a:cubicBezTo>
                  <a:pt x="8053604" y="0"/>
                  <a:pt x="10376452" y="2322848"/>
                  <a:pt x="10376452" y="5188226"/>
                </a:cubicBezTo>
                <a:cubicBezTo>
                  <a:pt x="10376452" y="8053604"/>
                  <a:pt x="8053604" y="10376452"/>
                  <a:pt x="5188226" y="10376452"/>
                </a:cubicBezTo>
                <a:cubicBezTo>
                  <a:pt x="2322848" y="10376452"/>
                  <a:pt x="0" y="8053604"/>
                  <a:pt x="0" y="5188226"/>
                </a:cubicBezTo>
                <a:cubicBezTo>
                  <a:pt x="0" y="2322848"/>
                  <a:pt x="2322848" y="0"/>
                  <a:pt x="5188226" y="0"/>
                </a:cubicBezTo>
                <a:close/>
                <a:moveTo>
                  <a:pt x="5188226" y="2428893"/>
                </a:moveTo>
                <a:cubicBezTo>
                  <a:pt x="3664288" y="2428893"/>
                  <a:pt x="2428893" y="3664288"/>
                  <a:pt x="2428893" y="5188226"/>
                </a:cubicBezTo>
                <a:cubicBezTo>
                  <a:pt x="2428893" y="6712164"/>
                  <a:pt x="3664288" y="7947559"/>
                  <a:pt x="5188226" y="7947559"/>
                </a:cubicBezTo>
                <a:cubicBezTo>
                  <a:pt x="6712164" y="7947559"/>
                  <a:pt x="7947559" y="6712164"/>
                  <a:pt x="7947559" y="5188226"/>
                </a:cubicBezTo>
                <a:cubicBezTo>
                  <a:pt x="7947559" y="3664288"/>
                  <a:pt x="6712164" y="2428893"/>
                  <a:pt x="5188226" y="2428893"/>
                </a:cubicBezTo>
                <a:close/>
              </a:path>
            </a:pathLst>
          </a:custGeom>
          <a:solidFill>
            <a:srgbClr val="00121E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80F596-C94E-4053-A88E-7E5F2804D2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92511" y="6181725"/>
            <a:ext cx="932400" cy="439230"/>
          </a:xfrm>
          <a:custGeom>
            <a:avLst/>
            <a:gdLst>
              <a:gd name="connsiteX0" fmla="*/ 0 w 932400"/>
              <a:gd name="connsiteY0" fmla="*/ 0 h 439230"/>
              <a:gd name="connsiteX1" fmla="*/ 932400 w 932400"/>
              <a:gd name="connsiteY1" fmla="*/ 0 h 439230"/>
              <a:gd name="connsiteX2" fmla="*/ 932400 w 932400"/>
              <a:gd name="connsiteY2" fmla="*/ 439230 h 439230"/>
              <a:gd name="connsiteX3" fmla="*/ 0 w 932400"/>
              <a:gd name="connsiteY3" fmla="*/ 439230 h 439230"/>
              <a:gd name="connsiteX4" fmla="*/ 0 w 932400"/>
              <a:gd name="connsiteY4" fmla="*/ 0 h 43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400" h="439230">
                <a:moveTo>
                  <a:pt x="0" y="0"/>
                </a:moveTo>
                <a:lnTo>
                  <a:pt x="932400" y="0"/>
                </a:lnTo>
                <a:lnTo>
                  <a:pt x="932400" y="439230"/>
                </a:lnTo>
                <a:lnTo>
                  <a:pt x="0" y="43923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85C329-7643-4864-AE08-A6E5C845C6BB}"/>
              </a:ext>
            </a:extLst>
          </p:cNvPr>
          <p:cNvSpPr/>
          <p:nvPr/>
        </p:nvSpPr>
        <p:spPr>
          <a:xfrm rot="16200000">
            <a:off x="2545006" y="-3584095"/>
            <a:ext cx="6852609" cy="12192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2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5406A4-DA9A-4C10-BE6F-AD8F9B138A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00" y="489600"/>
            <a:ext cx="1859280" cy="765048"/>
          </a:xfrm>
          <a:prstGeom prst="rect">
            <a:avLst/>
          </a:prstGeom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0744B71-77C5-4FB1-94A0-68A793A222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440" y="3888598"/>
            <a:ext cx="11233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2400" b="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Pillar Board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EF82BAE-CF9E-4210-B812-90971F1E0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7430" y="4545324"/>
            <a:ext cx="4719808" cy="21544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>
              <a:defRPr/>
            </a:pPr>
            <a:r>
              <a:rPr lang="en-US" dirty="0"/>
              <a:t>Junior Ñiquen Neciosup |  09-02-2023</a:t>
            </a:r>
          </a:p>
        </p:txBody>
      </p:sp>
      <p:pic>
        <p:nvPicPr>
          <p:cNvPr id="18" name="Picture 17" descr="A picture containing qr code&#10;&#10;Description automatically generated">
            <a:extLst>
              <a:ext uri="{FF2B5EF4-FFF2-40B4-BE49-F238E27FC236}">
                <a16:creationId xmlns:a16="http://schemas.microsoft.com/office/drawing/2014/main" id="{D28CF7AA-691B-4993-928E-9E4FBAB54A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00" y="6122659"/>
            <a:ext cx="760619" cy="43923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52F58-4FD4-455B-87E8-720EABE60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0800" y="1626550"/>
            <a:ext cx="11233150" cy="2062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7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z="7000" dirty="0"/>
              <a:t>WORLD CLASS </a:t>
            </a:r>
            <a:r>
              <a:rPr lang="en-US" sz="7000" dirty="0">
                <a:solidFill>
                  <a:srgbClr val="FF6600"/>
                </a:solidFill>
              </a:rPr>
              <a:t>SERVICES</a:t>
            </a:r>
          </a:p>
          <a:p>
            <a:pPr lvl="0"/>
            <a:r>
              <a:rPr lang="en-US" sz="5400" dirty="0"/>
              <a:t>COST DEPLOYMENT PILLAR</a:t>
            </a:r>
          </a:p>
        </p:txBody>
      </p:sp>
    </p:spTree>
    <p:extLst>
      <p:ext uri="{BB962C8B-B14F-4D97-AF65-F5344CB8AC3E}">
        <p14:creationId xmlns:p14="http://schemas.microsoft.com/office/powerpoint/2010/main" val="201914217"/>
      </p:ext>
    </p:extLst>
  </p:cSld>
  <p:clrMapOvr>
    <a:masterClrMapping/>
  </p:clrMapOvr>
  <p:transition spd="slow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7120552-3900-4D4C-9EF4-D61E115640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214727"/>
            <a:ext cx="10426257" cy="4975976"/>
          </a:xfrm>
        </p:spPr>
        <p:txBody>
          <a:bodyPr/>
          <a:lstStyle/>
          <a:p>
            <a:r>
              <a:rPr lang="en-US" dirty="0"/>
              <a:t>Regarding training, organization, planning and monitoring of activities, the following meetings are held: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56C434E-054F-464C-85B6-3D7E35F5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1.6 GOVERNANCE &amp; MEETING SYSTEM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189BAEB-EA94-4E1E-890F-47E842822688}"/>
              </a:ext>
            </a:extLst>
          </p:cNvPr>
          <p:cNvSpPr/>
          <p:nvPr/>
        </p:nvSpPr>
        <p:spPr>
          <a:xfrm>
            <a:off x="718709" y="2841105"/>
            <a:ext cx="2476538" cy="1812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70C1C6CF-F77D-4671-9F8C-AF6EE44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18" y="4856210"/>
            <a:ext cx="2310719" cy="1716462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3593C3CE-BAE5-46E5-8DFB-F547BE352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850" y="3043804"/>
            <a:ext cx="2018258" cy="1451688"/>
          </a:xfrm>
          <a:prstGeom prst="rect">
            <a:avLst/>
          </a:prstGeom>
          <a:solidFill>
            <a:srgbClr val="F8F9FA">
              <a:alpha val="0"/>
            </a:srgbClr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Monitoring and review of progress of each pillar.​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Dissemination of information.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3.  Weekly on Fridays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.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F3FCB26-0F25-45E1-BFD1-D10395641430}"/>
              </a:ext>
            </a:extLst>
          </p:cNvPr>
          <p:cNvSpPr/>
          <p:nvPr/>
        </p:nvSpPr>
        <p:spPr>
          <a:xfrm>
            <a:off x="718710" y="2153059"/>
            <a:ext cx="2476537" cy="541442"/>
          </a:xfrm>
          <a:prstGeom prst="roundRect">
            <a:avLst/>
          </a:prstGeom>
          <a:solidFill>
            <a:srgbClr val="FF6A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Pillar Leaders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2A7CC85-31FF-427C-8551-9D3FBA6F5005}"/>
              </a:ext>
            </a:extLst>
          </p:cNvPr>
          <p:cNvSpPr/>
          <p:nvPr/>
        </p:nvSpPr>
        <p:spPr>
          <a:xfrm>
            <a:off x="4129066" y="2141644"/>
            <a:ext cx="2476537" cy="541442"/>
          </a:xfrm>
          <a:prstGeom prst="roundRect">
            <a:avLst/>
          </a:prstGeom>
          <a:solidFill>
            <a:srgbClr val="FF6A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/>
              <a:t>Triangle</a:t>
            </a:r>
            <a:r>
              <a:rPr lang="es-PE" dirty="0"/>
              <a:t> Meeting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6BDF757-7253-47FF-8887-04DBAF7C9396}"/>
              </a:ext>
            </a:extLst>
          </p:cNvPr>
          <p:cNvSpPr/>
          <p:nvPr/>
        </p:nvSpPr>
        <p:spPr>
          <a:xfrm>
            <a:off x="4061731" y="2907766"/>
            <a:ext cx="2476538" cy="1812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7875B5B-A22E-4679-975D-0BAF68AB0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067" y="3287545"/>
            <a:ext cx="2476537" cy="959245"/>
          </a:xfrm>
          <a:prstGeom prst="rect">
            <a:avLst/>
          </a:prstGeom>
          <a:solidFill>
            <a:srgbClr val="F8F9FA">
              <a:alpha val="0"/>
            </a:srgbClr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Projects review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Dissemination of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3.  Weekly on </a:t>
            </a: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Wednesday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.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2EA33344-EF98-4E21-9680-AB137B15A57A}"/>
              </a:ext>
            </a:extLst>
          </p:cNvPr>
          <p:cNvSpPr/>
          <p:nvPr/>
        </p:nvSpPr>
        <p:spPr>
          <a:xfrm>
            <a:off x="7483707" y="2153059"/>
            <a:ext cx="2476537" cy="541442"/>
          </a:xfrm>
          <a:prstGeom prst="roundRect">
            <a:avLst/>
          </a:prstGeom>
          <a:solidFill>
            <a:srgbClr val="FF6A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Trainings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05916431-1C67-4113-9450-8A4252F17B3A}"/>
              </a:ext>
            </a:extLst>
          </p:cNvPr>
          <p:cNvSpPr/>
          <p:nvPr/>
        </p:nvSpPr>
        <p:spPr>
          <a:xfrm>
            <a:off x="7483706" y="2907766"/>
            <a:ext cx="2476538" cy="1812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0AF825B-BA83-4B27-B939-37954085A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1041" y="3316514"/>
            <a:ext cx="2476536" cy="959245"/>
          </a:xfrm>
          <a:prstGeom prst="rect">
            <a:avLst/>
          </a:prstGeom>
          <a:solidFill>
            <a:srgbClr val="F8F9FA">
              <a:alpha val="0"/>
            </a:srgbClr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s-PE" sz="1600" dirty="0">
                <a:solidFill>
                  <a:srgbClr val="202124"/>
                </a:solidFill>
                <a:latin typeface="+mj-lt"/>
              </a:rPr>
              <a:t>Use of methodologies and tools.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s-PE" sz="1600" dirty="0">
                <a:solidFill>
                  <a:srgbClr val="202124"/>
                </a:solidFill>
                <a:latin typeface="+mj-lt"/>
              </a:rPr>
              <a:t>On Tuesday and/or Friday.​</a:t>
            </a: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90A5866-1F40-411B-AD6F-B632D151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731" y="4757790"/>
            <a:ext cx="2611211" cy="183952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FDF0458-0D0E-4836-A753-30F0C61EC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932" y="4916687"/>
            <a:ext cx="2608085" cy="14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3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B480A94B-ACBE-4FA4-95D3-66931C658442}"/>
              </a:ext>
            </a:extLst>
          </p:cNvPr>
          <p:cNvSpPr txBox="1"/>
          <p:nvPr/>
        </p:nvSpPr>
        <p:spPr>
          <a:xfrm>
            <a:off x="365760" y="1185719"/>
            <a:ext cx="609600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Arial" panose="020B0604020202020204"/>
              </a:rPr>
              <a:t>DIFUSIÓN OF PILAR CD -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TEST IN/OUT</a:t>
            </a:r>
            <a:endParaRPr kumimoji="0" lang="es-PE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6A58A7D-C57F-9948-7E98-D30E87DA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003595"/>
            <a:ext cx="2580640" cy="191913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80EC1D6-3B5C-76A6-C787-CF0543B5C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851760"/>
            <a:ext cx="3129280" cy="183367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C752DF1-F49F-614B-20A9-72F72A082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560" y="3947414"/>
            <a:ext cx="3566160" cy="192989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476A44A-F206-AE3B-F958-50E89BDC0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240" y="1847804"/>
            <a:ext cx="3027680" cy="176031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15E18CF-1FF7-409B-AD65-7E8ACE851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040" y="1510122"/>
            <a:ext cx="3566160" cy="2649036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0C73AE4F-4CD7-4B74-B7F3-04E2054F0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0" y="4385832"/>
            <a:ext cx="4094480" cy="1662656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id="{03096056-9AEB-469E-AD93-D07727FE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10426257" cy="443198"/>
          </a:xfrm>
        </p:spPr>
        <p:txBody>
          <a:bodyPr/>
          <a:lstStyle/>
          <a:p>
            <a:r>
              <a:rPr lang="es-PE" dirty="0"/>
              <a:t>1.7 TRAINING SCHEDULE</a:t>
            </a:r>
          </a:p>
        </p:txBody>
      </p:sp>
    </p:spTree>
    <p:extLst>
      <p:ext uri="{BB962C8B-B14F-4D97-AF65-F5344CB8AC3E}">
        <p14:creationId xmlns:p14="http://schemas.microsoft.com/office/powerpoint/2010/main" val="324472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B480A94B-ACBE-4FA4-95D3-66931C658442}"/>
              </a:ext>
            </a:extLst>
          </p:cNvPr>
          <p:cNvSpPr txBox="1"/>
          <p:nvPr/>
        </p:nvSpPr>
        <p:spPr>
          <a:xfrm>
            <a:off x="365610" y="1233110"/>
            <a:ext cx="609600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latin typeface="Arial" panose="020B0604020202020204"/>
              </a:rPr>
              <a:t>DIFUSIÓN OF PILAR CD</a:t>
            </a:r>
            <a:endParaRPr kumimoji="0" lang="es-PE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A4EF77-B096-453E-8D41-0A98F615C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9" y="4111383"/>
            <a:ext cx="2494107" cy="18338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3E379C-05D0-4D59-88C6-21CFBC5EC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503" y="1796175"/>
            <a:ext cx="3217087" cy="17971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6479D24-CC71-48FD-9CA8-3633D2C2D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871" y="1627781"/>
            <a:ext cx="3251983" cy="44429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44CB2B4-D2EA-49AB-B2C7-8F808132C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22" y="1864805"/>
            <a:ext cx="3114074" cy="182740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02B91F7-BF9E-4150-923A-010946276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407" y="3976843"/>
            <a:ext cx="3774183" cy="2102898"/>
          </a:xfrm>
          <a:prstGeom prst="rect">
            <a:avLst/>
          </a:prstGeom>
        </p:spPr>
      </p:pic>
      <p:sp>
        <p:nvSpPr>
          <p:cNvPr id="9" name="Título 2">
            <a:extLst>
              <a:ext uri="{FF2B5EF4-FFF2-40B4-BE49-F238E27FC236}">
                <a16:creationId xmlns:a16="http://schemas.microsoft.com/office/drawing/2014/main" id="{BCD69F1E-2B5D-4673-A0D4-59304917928E}"/>
              </a:ext>
            </a:extLst>
          </p:cNvPr>
          <p:cNvSpPr txBox="1">
            <a:spLocks/>
          </p:cNvSpPr>
          <p:nvPr/>
        </p:nvSpPr>
        <p:spPr>
          <a:xfrm>
            <a:off x="365610" y="684247"/>
            <a:ext cx="10426257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dirty="0"/>
              <a:t>1.7 TRAINING SCHEDULE</a:t>
            </a:r>
          </a:p>
        </p:txBody>
      </p:sp>
    </p:spTree>
    <p:extLst>
      <p:ext uri="{BB962C8B-B14F-4D97-AF65-F5344CB8AC3E}">
        <p14:creationId xmlns:p14="http://schemas.microsoft.com/office/powerpoint/2010/main" val="252021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2. IMPLEMENTATION METHODOLOGY</a:t>
            </a:r>
            <a:endParaRPr lang="en-US"/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F04C9A9B-E9CE-413D-A428-49BBD8DF5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807642"/>
              </p:ext>
            </p:extLst>
          </p:nvPr>
        </p:nvGraphicFramePr>
        <p:xfrm>
          <a:off x="1215058" y="1190339"/>
          <a:ext cx="9260811" cy="542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4" imgW="8191525" imgH="4794294" progId="Excel.Sheet.12">
                  <p:embed/>
                </p:oleObj>
              </mc:Choice>
              <mc:Fallback>
                <p:oleObj name="Worksheet" r:id="rId4" imgW="8191525" imgH="4794294" progId="Excel.Sheet.12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F04C9A9B-E9CE-413D-A428-49BBD8DF5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5058" y="1190339"/>
                        <a:ext cx="9260811" cy="542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Brace 3">
            <a:extLst>
              <a:ext uri="{FF2B5EF4-FFF2-40B4-BE49-F238E27FC236}">
                <a16:creationId xmlns:a16="http://schemas.microsoft.com/office/drawing/2014/main" id="{269202B3-41CE-47D9-8382-B92A1CCCC5C7}"/>
              </a:ext>
            </a:extLst>
          </p:cNvPr>
          <p:cNvSpPr/>
          <p:nvPr/>
        </p:nvSpPr>
        <p:spPr>
          <a:xfrm rot="16200000">
            <a:off x="4341417" y="2043481"/>
            <a:ext cx="524787" cy="3689407"/>
          </a:xfrm>
          <a:prstGeom prst="rightBrace">
            <a:avLst>
              <a:gd name="adj1" fmla="val 8333"/>
              <a:gd name="adj2" fmla="val 51724"/>
            </a:avLst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B82F204-E93A-4754-BE8B-D4BFD2591ADC}"/>
              </a:ext>
            </a:extLst>
          </p:cNvPr>
          <p:cNvSpPr txBox="1"/>
          <p:nvPr/>
        </p:nvSpPr>
        <p:spPr>
          <a:xfrm>
            <a:off x="2806811" y="3240980"/>
            <a:ext cx="3689406" cy="276999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b="1" dirty="0">
                <a:solidFill>
                  <a:schemeClr val="bg1"/>
                </a:solidFill>
              </a:rPr>
              <a:t>INFORMATION COLLECTION MATRICES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BCE589D-B8A1-4F12-B03B-9E329F71CFB5}"/>
              </a:ext>
            </a:extLst>
          </p:cNvPr>
          <p:cNvSpPr txBox="1"/>
          <p:nvPr/>
        </p:nvSpPr>
        <p:spPr>
          <a:xfrm>
            <a:off x="8007461" y="4907855"/>
            <a:ext cx="2470039" cy="276999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b="1">
                <a:solidFill>
                  <a:schemeClr val="bg1"/>
                </a:solidFill>
              </a:rPr>
              <a:t>EXECUTION MATRICES</a:t>
            </a:r>
          </a:p>
        </p:txBody>
      </p:sp>
      <p:sp>
        <p:nvSpPr>
          <p:cNvPr id="10" name="Right Brace 8">
            <a:extLst>
              <a:ext uri="{FF2B5EF4-FFF2-40B4-BE49-F238E27FC236}">
                <a16:creationId xmlns:a16="http://schemas.microsoft.com/office/drawing/2014/main" id="{BC0A3DBE-EE2B-49F9-A93B-09889B42DD42}"/>
              </a:ext>
            </a:extLst>
          </p:cNvPr>
          <p:cNvSpPr/>
          <p:nvPr/>
        </p:nvSpPr>
        <p:spPr>
          <a:xfrm rot="16200000">
            <a:off x="8975285" y="3286537"/>
            <a:ext cx="524787" cy="2441543"/>
          </a:xfrm>
          <a:prstGeom prst="rightBrace">
            <a:avLst>
              <a:gd name="adj1" fmla="val 8333"/>
              <a:gd name="adj2" fmla="val 51724"/>
            </a:avLst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97F9ADD-8591-4381-AD11-04708BE33AFA}"/>
              </a:ext>
            </a:extLst>
          </p:cNvPr>
          <p:cNvSpPr txBox="1"/>
          <p:nvPr/>
        </p:nvSpPr>
        <p:spPr>
          <a:xfrm>
            <a:off x="7543800" y="5450780"/>
            <a:ext cx="3433143" cy="276999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E" sz="1200" b="1">
                <a:solidFill>
                  <a:schemeClr val="bg1"/>
                </a:solidFill>
              </a:rPr>
              <a:t>MATRIX TO PRIORITIZE LOSS ELIMINATION</a:t>
            </a:r>
          </a:p>
        </p:txBody>
      </p:sp>
      <p:cxnSp>
        <p:nvCxnSpPr>
          <p:cNvPr id="12" name="Connector: Elbow 12">
            <a:extLst>
              <a:ext uri="{FF2B5EF4-FFF2-40B4-BE49-F238E27FC236}">
                <a16:creationId xmlns:a16="http://schemas.microsoft.com/office/drawing/2014/main" id="{8C61665C-BC9E-40D7-BC2A-B19B8D8503D7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7248534" y="4719682"/>
            <a:ext cx="295267" cy="869599"/>
          </a:xfrm>
          <a:prstGeom prst="bentConnector2">
            <a:avLst/>
          </a:prstGeom>
          <a:ln w="38100">
            <a:solidFill>
              <a:srgbClr val="FF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0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436EC95-DC96-4811-957A-616D095E45AC}"/>
              </a:ext>
            </a:extLst>
          </p:cNvPr>
          <p:cNvSpPr txBox="1">
            <a:spLocks/>
          </p:cNvSpPr>
          <p:nvPr/>
        </p:nvSpPr>
        <p:spPr>
          <a:xfrm>
            <a:off x="700088" y="5385328"/>
            <a:ext cx="3221026" cy="12268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1200" b="1" kern="0" dirty="0" err="1">
                <a:solidFill>
                  <a:schemeClr val="tx1"/>
                </a:solidFill>
              </a:rPr>
              <a:t>Stratification</a:t>
            </a:r>
            <a:r>
              <a:rPr lang="es-PE" sz="1200" b="1" kern="0" dirty="0">
                <a:solidFill>
                  <a:schemeClr val="tx1"/>
                </a:solidFill>
              </a:rPr>
              <a:t>  of </a:t>
            </a:r>
            <a:r>
              <a:rPr lang="es-PE" sz="1200" b="1" kern="0" dirty="0" err="1">
                <a:solidFill>
                  <a:schemeClr val="tx1"/>
                </a:solidFill>
              </a:rPr>
              <a:t>Laboratory</a:t>
            </a:r>
            <a:r>
              <a:rPr lang="es-PE" sz="1200" b="1" kern="0" dirty="0">
                <a:solidFill>
                  <a:schemeClr val="tx1"/>
                </a:solidFill>
              </a:rPr>
              <a:t> </a:t>
            </a:r>
            <a:r>
              <a:rPr lang="es-PE" sz="1200" b="1" kern="0" dirty="0" err="1">
                <a:solidFill>
                  <a:schemeClr val="tx1"/>
                </a:solidFill>
              </a:rPr>
              <a:t>Workstations</a:t>
            </a:r>
            <a:endParaRPr lang="es-PE" sz="1200" b="1" kern="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s-PE" sz="1400" b="1" spc="-5" dirty="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s-CO" sz="1400" spc="-5" dirty="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527685" lvl="1" indent="-172720">
              <a:spcBef>
                <a:spcPts val="655"/>
              </a:spcBef>
              <a:buFontTx/>
              <a:buChar char="•"/>
              <a:tabLst>
                <a:tab pos="528320" algn="l"/>
              </a:tabLst>
            </a:pPr>
            <a:endParaRPr lang="en-US" sz="1400" dirty="0">
              <a:cs typeface="Arial"/>
            </a:endParaRPr>
          </a:p>
          <a:p>
            <a:pPr lvl="0" algn="ctr">
              <a:lnSpc>
                <a:spcPct val="100000"/>
              </a:lnSpc>
            </a:pPr>
            <a:endParaRPr lang="en-US" sz="2200" dirty="0">
              <a:solidFill>
                <a:srgbClr val="FF6600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155147D-389C-40A0-AE3A-A9EF62AFB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361145"/>
              </p:ext>
            </p:extLst>
          </p:nvPr>
        </p:nvGraphicFramePr>
        <p:xfrm>
          <a:off x="700088" y="1548538"/>
          <a:ext cx="4729162" cy="3608384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237214">
                  <a:extLst>
                    <a:ext uri="{9D8B030D-6E8A-4147-A177-3AD203B41FA5}">
                      <a16:colId xmlns:a16="http://schemas.microsoft.com/office/drawing/2014/main" val="902948929"/>
                    </a:ext>
                  </a:extLst>
                </a:gridCol>
                <a:gridCol w="2069731">
                  <a:extLst>
                    <a:ext uri="{9D8B030D-6E8A-4147-A177-3AD203B41FA5}">
                      <a16:colId xmlns:a16="http://schemas.microsoft.com/office/drawing/2014/main" val="1564333380"/>
                    </a:ext>
                  </a:extLst>
                </a:gridCol>
                <a:gridCol w="647513">
                  <a:extLst>
                    <a:ext uri="{9D8B030D-6E8A-4147-A177-3AD203B41FA5}">
                      <a16:colId xmlns:a16="http://schemas.microsoft.com/office/drawing/2014/main" val="1040638841"/>
                    </a:ext>
                  </a:extLst>
                </a:gridCol>
                <a:gridCol w="774704">
                  <a:extLst>
                    <a:ext uri="{9D8B030D-6E8A-4147-A177-3AD203B41FA5}">
                      <a16:colId xmlns:a16="http://schemas.microsoft.com/office/drawing/2014/main" val="2157901947"/>
                    </a:ext>
                  </a:extLst>
                </a:gridCol>
              </a:tblGrid>
              <a:tr h="508336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solidFill>
                            <a:schemeClr val="bg1"/>
                          </a:solidFill>
                          <a:effectLst/>
                        </a:rPr>
                        <a:t>Departament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solidFill>
                            <a:schemeClr val="bg1"/>
                          </a:solidFill>
                          <a:effectLst/>
                        </a:rPr>
                        <a:t>Station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solidFill>
                            <a:schemeClr val="bg1"/>
                          </a:solidFill>
                          <a:effectLst/>
                        </a:rPr>
                        <a:t>FTE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solidFill>
                            <a:schemeClr val="bg1"/>
                          </a:solidFill>
                          <a:effectLst/>
                        </a:rPr>
                        <a:t>Machines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134032"/>
                  </a:ext>
                </a:extLst>
              </a:tr>
              <a:tr h="260422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Data Center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Recepción de Muestras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extLst>
                  <a:ext uri="{0D108BD9-81ED-4DB2-BD59-A6C34878D82A}">
                    <a16:rowId xmlns:a16="http://schemas.microsoft.com/office/drawing/2014/main" val="324500924"/>
                  </a:ext>
                </a:extLst>
              </a:tr>
              <a:tr h="50833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Data Center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DATA Center / DATA Center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extLst>
                  <a:ext uri="{0D108BD9-81ED-4DB2-BD59-A6C34878D82A}">
                    <a16:rowId xmlns:a16="http://schemas.microsoft.com/office/drawing/2014/main" val="2967765357"/>
                  </a:ext>
                </a:extLst>
              </a:tr>
              <a:tr h="260422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 Metales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de Digestión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11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extLst>
                  <a:ext uri="{0D108BD9-81ED-4DB2-BD59-A6C34878D82A}">
                    <a16:rowId xmlns:a16="http://schemas.microsoft.com/office/drawing/2014/main" val="1244666656"/>
                  </a:ext>
                </a:extLst>
              </a:tr>
              <a:tr h="260422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 Metales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Instrumental III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extLst>
                  <a:ext uri="{0D108BD9-81ED-4DB2-BD59-A6C34878D82A}">
                    <a16:rowId xmlns:a16="http://schemas.microsoft.com/office/drawing/2014/main" val="3383945243"/>
                  </a:ext>
                </a:extLst>
              </a:tr>
              <a:tr h="508336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 Metales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Evaluación de Resultados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extLst>
                  <a:ext uri="{0D108BD9-81ED-4DB2-BD59-A6C34878D82A}">
                    <a16:rowId xmlns:a16="http://schemas.microsoft.com/office/drawing/2014/main" val="1286821619"/>
                  </a:ext>
                </a:extLst>
              </a:tr>
              <a:tr h="260422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Instrumental 2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Instrumental 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extLst>
                  <a:ext uri="{0D108BD9-81ED-4DB2-BD59-A6C34878D82A}">
                    <a16:rowId xmlns:a16="http://schemas.microsoft.com/office/drawing/2014/main" val="1359183775"/>
                  </a:ext>
                </a:extLst>
              </a:tr>
              <a:tr h="260422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Instrumental 1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</a:t>
                      </a:r>
                      <a:r>
                        <a:rPr lang="es-CO" sz="1200" u="none" strike="noStrike" err="1">
                          <a:effectLst/>
                        </a:rPr>
                        <a:t>Colorimetrica</a:t>
                      </a:r>
                      <a:endParaRPr lang="es-CO" sz="1200" b="0" i="0" u="none" strike="noStrike" err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extLst>
                  <a:ext uri="{0D108BD9-81ED-4DB2-BD59-A6C34878D82A}">
                    <a16:rowId xmlns:a16="http://schemas.microsoft.com/office/drawing/2014/main" val="2054290494"/>
                  </a:ext>
                </a:extLst>
              </a:tr>
              <a:tr h="260422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Instrumental 1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Instrumental 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5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extLst>
                  <a:ext uri="{0D108BD9-81ED-4DB2-BD59-A6C34878D82A}">
                    <a16:rowId xmlns:a16="http://schemas.microsoft.com/office/drawing/2014/main" val="2239482625"/>
                  </a:ext>
                </a:extLst>
              </a:tr>
              <a:tr h="260422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Aires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Preparativa Aires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extLst>
                  <a:ext uri="{0D108BD9-81ED-4DB2-BD59-A6C34878D82A}">
                    <a16:rowId xmlns:a16="http://schemas.microsoft.com/office/drawing/2014/main" val="3720960115"/>
                  </a:ext>
                </a:extLst>
              </a:tr>
              <a:tr h="260422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Aires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de Filtros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5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227" marR="9227" marT="9227" marB="0" anchor="ctr"/>
                </a:tc>
                <a:extLst>
                  <a:ext uri="{0D108BD9-81ED-4DB2-BD59-A6C34878D82A}">
                    <a16:rowId xmlns:a16="http://schemas.microsoft.com/office/drawing/2014/main" val="554122094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11CF4460-BE49-41E1-A3B0-6594F7D8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806627"/>
              </p:ext>
            </p:extLst>
          </p:nvPr>
        </p:nvGraphicFramePr>
        <p:xfrm>
          <a:off x="5900737" y="1548826"/>
          <a:ext cx="5038722" cy="361121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118647">
                  <a:extLst>
                    <a:ext uri="{9D8B030D-6E8A-4147-A177-3AD203B41FA5}">
                      <a16:colId xmlns:a16="http://schemas.microsoft.com/office/drawing/2014/main" val="3745036989"/>
                    </a:ext>
                  </a:extLst>
                </a:gridCol>
                <a:gridCol w="1436433">
                  <a:extLst>
                    <a:ext uri="{9D8B030D-6E8A-4147-A177-3AD203B41FA5}">
                      <a16:colId xmlns:a16="http://schemas.microsoft.com/office/drawing/2014/main" val="3180789765"/>
                    </a:ext>
                  </a:extLst>
                </a:gridCol>
                <a:gridCol w="1399367">
                  <a:extLst>
                    <a:ext uri="{9D8B030D-6E8A-4147-A177-3AD203B41FA5}">
                      <a16:colId xmlns:a16="http://schemas.microsoft.com/office/drawing/2014/main" val="601266349"/>
                    </a:ext>
                  </a:extLst>
                </a:gridCol>
                <a:gridCol w="1084275">
                  <a:extLst>
                    <a:ext uri="{9D8B030D-6E8A-4147-A177-3AD203B41FA5}">
                      <a16:colId xmlns:a16="http://schemas.microsoft.com/office/drawing/2014/main" val="1409138956"/>
                    </a:ext>
                  </a:extLst>
                </a:gridCol>
              </a:tblGrid>
              <a:tr h="48621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Departament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Station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FTE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Machines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507814"/>
                  </a:ext>
                </a:extLst>
              </a:tr>
              <a:tr h="645644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GCMS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u="none" strike="noStrike">
                          <a:effectLst/>
                        </a:rPr>
                        <a:t>Extracción de GCMS, </a:t>
                      </a:r>
                      <a:r>
                        <a:rPr lang="es-PE" sz="1200" u="none" strike="noStrike" err="1">
                          <a:effectLst/>
                        </a:rPr>
                        <a:t>HPLCMSMSy</a:t>
                      </a:r>
                      <a:r>
                        <a:rPr lang="es-PE" sz="1200" u="none" strike="noStrike">
                          <a:effectLst/>
                        </a:rPr>
                        <a:t> </a:t>
                      </a:r>
                      <a:r>
                        <a:rPr lang="es-PE" sz="1200" u="none" strike="noStrike" err="1">
                          <a:effectLst/>
                        </a:rPr>
                        <a:t>AyG</a:t>
                      </a:r>
                      <a:endParaRPr lang="es-PE" sz="1200" b="0" i="0" u="none" strike="noStrike" err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5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extLst>
                  <a:ext uri="{0D108BD9-81ED-4DB2-BD59-A6C34878D82A}">
                    <a16:rowId xmlns:a16="http://schemas.microsoft.com/office/drawing/2014/main" val="1124361156"/>
                  </a:ext>
                </a:extLst>
              </a:tr>
              <a:tr h="29024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GCMS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Lectura de GCMS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5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10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extLst>
                  <a:ext uri="{0D108BD9-81ED-4DB2-BD59-A6C34878D82A}">
                    <a16:rowId xmlns:a16="http://schemas.microsoft.com/office/drawing/2014/main" val="223257521"/>
                  </a:ext>
                </a:extLst>
              </a:tr>
              <a:tr h="35515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GCMS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Lectura de HPLCMSMS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extLst>
                  <a:ext uri="{0D108BD9-81ED-4DB2-BD59-A6C34878D82A}">
                    <a16:rowId xmlns:a16="http://schemas.microsoft.com/office/drawing/2014/main" val="3826879536"/>
                  </a:ext>
                </a:extLst>
              </a:tr>
              <a:tr h="20929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GCMS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Lectura de DRX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extLst>
                  <a:ext uri="{0D108BD9-81ED-4DB2-BD59-A6C34878D82A}">
                    <a16:rowId xmlns:a16="http://schemas.microsoft.com/office/drawing/2014/main" val="3735596527"/>
                  </a:ext>
                </a:extLst>
              </a:tr>
              <a:tr h="20929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Lavado 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de Lavado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extLst>
                  <a:ext uri="{0D108BD9-81ED-4DB2-BD59-A6C34878D82A}">
                    <a16:rowId xmlns:a16="http://schemas.microsoft.com/office/drawing/2014/main" val="2731925292"/>
                  </a:ext>
                </a:extLst>
              </a:tr>
              <a:tr h="20929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Suelos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de Suelos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11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extLst>
                  <a:ext uri="{0D108BD9-81ED-4DB2-BD59-A6C34878D82A}">
                    <a16:rowId xmlns:a16="http://schemas.microsoft.com/office/drawing/2014/main" val="2757401469"/>
                  </a:ext>
                </a:extLst>
              </a:tr>
              <a:tr h="25845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Segundo Piso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de Balanzas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extLst>
                  <a:ext uri="{0D108BD9-81ED-4DB2-BD59-A6C34878D82A}">
                    <a16:rowId xmlns:a16="http://schemas.microsoft.com/office/drawing/2014/main" val="4224799373"/>
                  </a:ext>
                </a:extLst>
              </a:tr>
              <a:tr h="35515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Segundo Piso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de </a:t>
                      </a:r>
                      <a:r>
                        <a:rPr lang="es-CO" sz="1200" u="none" strike="noStrike" err="1">
                          <a:effectLst/>
                        </a:rPr>
                        <a:t>Fisicoquimicos</a:t>
                      </a:r>
                      <a:endParaRPr lang="es-CO" sz="1200" b="0" i="0" u="none" strike="noStrike" err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17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extLst>
                  <a:ext uri="{0D108BD9-81ED-4DB2-BD59-A6C34878D82A}">
                    <a16:rowId xmlns:a16="http://schemas.microsoft.com/office/drawing/2014/main" val="3950140935"/>
                  </a:ext>
                </a:extLst>
              </a:tr>
              <a:tr h="303178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Segundo Piso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de DBO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extLst>
                  <a:ext uri="{0D108BD9-81ED-4DB2-BD59-A6C34878D82A}">
                    <a16:rowId xmlns:a16="http://schemas.microsoft.com/office/drawing/2014/main" val="3374265491"/>
                  </a:ext>
                </a:extLst>
              </a:tr>
              <a:tr h="25845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Segundo Piso</a:t>
                      </a:r>
                      <a:endParaRPr lang="es-CO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Sala de Lavado 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u="none" strike="noStrike">
                          <a:effectLst/>
                        </a:rPr>
                        <a:t>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809" marR="4809" marT="4809" marB="0" anchor="ctr"/>
                </a:tc>
                <a:extLst>
                  <a:ext uri="{0D108BD9-81ED-4DB2-BD59-A6C34878D82A}">
                    <a16:rowId xmlns:a16="http://schemas.microsoft.com/office/drawing/2014/main" val="1759840200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FB18FC39-7C63-42E4-8E5F-EA90055EFC4C}"/>
              </a:ext>
            </a:extLst>
          </p:cNvPr>
          <p:cNvSpPr txBox="1"/>
          <p:nvPr/>
        </p:nvSpPr>
        <p:spPr>
          <a:xfrm>
            <a:off x="5900737" y="5390371"/>
            <a:ext cx="18823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200" b="1"/>
              <a:t>N° </a:t>
            </a:r>
            <a:r>
              <a:rPr lang="es-PE" sz="1200" b="1" err="1"/>
              <a:t>Departament</a:t>
            </a:r>
            <a:r>
              <a:rPr lang="es-PE" sz="1200" b="1"/>
              <a:t>: 9</a:t>
            </a:r>
          </a:p>
          <a:p>
            <a:r>
              <a:rPr lang="es-PE" sz="1200" b="1"/>
              <a:t>N° </a:t>
            </a:r>
            <a:r>
              <a:rPr lang="es-PE" sz="1200" b="1" err="1"/>
              <a:t>Station</a:t>
            </a:r>
            <a:r>
              <a:rPr lang="es-PE" sz="1200" b="1"/>
              <a:t>: 20</a:t>
            </a:r>
          </a:p>
          <a:p>
            <a:r>
              <a:rPr lang="es-PE" sz="1200" b="1"/>
              <a:t>N° FTE: 69</a:t>
            </a:r>
          </a:p>
          <a:p>
            <a:r>
              <a:rPr lang="es-PE" sz="1200" b="1"/>
              <a:t>N° </a:t>
            </a:r>
            <a:r>
              <a:rPr lang="es-PE" sz="1200" b="1" err="1"/>
              <a:t>Equipment</a:t>
            </a:r>
            <a:r>
              <a:rPr lang="es-PE" sz="1200" b="1"/>
              <a:t>: 116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EB9BCE6-41BB-BBF4-22FE-44631C50FDA7}"/>
              </a:ext>
            </a:extLst>
          </p:cNvPr>
          <p:cNvSpPr txBox="1">
            <a:spLocks/>
          </p:cNvSpPr>
          <p:nvPr/>
        </p:nvSpPr>
        <p:spPr>
          <a:xfrm>
            <a:off x="700665" y="712645"/>
            <a:ext cx="10379076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2.1 PROCESS MAP (2021-2022 – Abril)  </a:t>
            </a:r>
          </a:p>
        </p:txBody>
      </p:sp>
    </p:spTree>
    <p:extLst>
      <p:ext uri="{BB962C8B-B14F-4D97-AF65-F5344CB8AC3E}">
        <p14:creationId xmlns:p14="http://schemas.microsoft.com/office/powerpoint/2010/main" val="64238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10379076" cy="443198"/>
          </a:xfrm>
        </p:spPr>
        <p:txBody>
          <a:bodyPr/>
          <a:lstStyle/>
          <a:p>
            <a:r>
              <a:rPr lang="en-US" sz="2800" dirty="0"/>
              <a:t>2.1 PROCESS MAP (2021-2022 – Abril)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FC4283-99F2-4F0D-9F8D-277511E4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7" y="1553439"/>
            <a:ext cx="6715125" cy="4619625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827ED6E6-BEBD-4E49-A40A-311A6E1F9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924762"/>
              </p:ext>
            </p:extLst>
          </p:nvPr>
        </p:nvGraphicFramePr>
        <p:xfrm>
          <a:off x="7415212" y="2624183"/>
          <a:ext cx="4311651" cy="1609633"/>
        </p:xfrm>
        <a:graphic>
          <a:graphicData uri="http://schemas.openxmlformats.org/drawingml/2006/table">
            <a:tbl>
              <a:tblPr/>
              <a:tblGrid>
                <a:gridCol w="514351">
                  <a:extLst>
                    <a:ext uri="{9D8B030D-6E8A-4147-A177-3AD203B41FA5}">
                      <a16:colId xmlns:a16="http://schemas.microsoft.com/office/drawing/2014/main" val="1974699065"/>
                    </a:ext>
                  </a:extLst>
                </a:gridCol>
                <a:gridCol w="2072426">
                  <a:extLst>
                    <a:ext uri="{9D8B030D-6E8A-4147-A177-3AD203B41FA5}">
                      <a16:colId xmlns:a16="http://schemas.microsoft.com/office/drawing/2014/main" val="3628330166"/>
                    </a:ext>
                  </a:extLst>
                </a:gridCol>
                <a:gridCol w="849419">
                  <a:extLst>
                    <a:ext uri="{9D8B030D-6E8A-4147-A177-3AD203B41FA5}">
                      <a16:colId xmlns:a16="http://schemas.microsoft.com/office/drawing/2014/main" val="2570137082"/>
                    </a:ext>
                  </a:extLst>
                </a:gridCol>
                <a:gridCol w="875455">
                  <a:extLst>
                    <a:ext uri="{9D8B030D-6E8A-4147-A177-3AD203B41FA5}">
                      <a16:colId xmlns:a16="http://schemas.microsoft.com/office/drawing/2014/main" val="2474299051"/>
                    </a:ext>
                  </a:extLst>
                </a:gridCol>
              </a:tblGrid>
              <a:tr h="44878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Ubic</a:t>
                      </a:r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Área</a:t>
                      </a:r>
                      <a:endParaRPr lang="en-US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30224"/>
                  </a:ext>
                </a:extLst>
              </a:tr>
              <a:tr h="36950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Recepción de Muestras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55276"/>
                  </a:ext>
                </a:extLst>
              </a:tr>
              <a:tr h="41736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DATA Center / DATA Center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927855"/>
                  </a:ext>
                </a:extLst>
              </a:tr>
              <a:tr h="373983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Lectura de DRX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336064"/>
                  </a:ext>
                </a:extLst>
              </a:tr>
            </a:tbl>
          </a:graphicData>
        </a:graphic>
      </p:graphicFrame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7D6BE9F9-B8D1-4C6E-8160-D6671F832FFD}"/>
              </a:ext>
            </a:extLst>
          </p:cNvPr>
          <p:cNvSpPr/>
          <p:nvPr/>
        </p:nvSpPr>
        <p:spPr>
          <a:xfrm>
            <a:off x="1046841" y="2392789"/>
            <a:ext cx="3071812" cy="3286125"/>
          </a:xfrm>
          <a:custGeom>
            <a:avLst/>
            <a:gdLst>
              <a:gd name="connsiteX0" fmla="*/ 1414462 w 3071812"/>
              <a:gd name="connsiteY0" fmla="*/ 14287 h 3286125"/>
              <a:gd name="connsiteX1" fmla="*/ 1414462 w 3071812"/>
              <a:gd name="connsiteY1" fmla="*/ 14287 h 3286125"/>
              <a:gd name="connsiteX2" fmla="*/ 1728787 w 3071812"/>
              <a:gd name="connsiteY2" fmla="*/ 0 h 3286125"/>
              <a:gd name="connsiteX3" fmla="*/ 3071812 w 3071812"/>
              <a:gd name="connsiteY3" fmla="*/ 14287 h 3286125"/>
              <a:gd name="connsiteX4" fmla="*/ 3057525 w 3071812"/>
              <a:gd name="connsiteY4" fmla="*/ 3228975 h 3286125"/>
              <a:gd name="connsiteX5" fmla="*/ 0 w 3071812"/>
              <a:gd name="connsiteY5" fmla="*/ 3286125 h 3286125"/>
              <a:gd name="connsiteX6" fmla="*/ 14287 w 3071812"/>
              <a:gd name="connsiteY6" fmla="*/ 1957387 h 3286125"/>
              <a:gd name="connsiteX7" fmla="*/ 1443037 w 3071812"/>
              <a:gd name="connsiteY7" fmla="*/ 1957387 h 3286125"/>
              <a:gd name="connsiteX8" fmla="*/ 1414462 w 3071812"/>
              <a:gd name="connsiteY8" fmla="*/ 14287 h 328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71812" h="3286125">
                <a:moveTo>
                  <a:pt x="1414462" y="14287"/>
                </a:moveTo>
                <a:lnTo>
                  <a:pt x="1414462" y="14287"/>
                </a:lnTo>
                <a:cubicBezTo>
                  <a:pt x="1977688" y="65491"/>
                  <a:pt x="1162522" y="5498"/>
                  <a:pt x="1728787" y="0"/>
                </a:cubicBezTo>
                <a:lnTo>
                  <a:pt x="3071812" y="14287"/>
                </a:lnTo>
                <a:cubicBezTo>
                  <a:pt x="3067050" y="1085850"/>
                  <a:pt x="3062287" y="2157412"/>
                  <a:pt x="3057525" y="3228975"/>
                </a:cubicBezTo>
                <a:lnTo>
                  <a:pt x="0" y="3286125"/>
                </a:lnTo>
                <a:lnTo>
                  <a:pt x="14287" y="1957387"/>
                </a:lnTo>
                <a:lnTo>
                  <a:pt x="1443037" y="1957387"/>
                </a:lnTo>
                <a:lnTo>
                  <a:pt x="1414462" y="14287"/>
                </a:lnTo>
                <a:close/>
              </a:path>
            </a:pathLst>
          </a:custGeom>
          <a:solidFill>
            <a:schemeClr val="lt1">
              <a:alpha val="2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38BD4D63-88C7-40AD-94B9-41DB129F9149}"/>
              </a:ext>
            </a:extLst>
          </p:cNvPr>
          <p:cNvSpPr/>
          <p:nvPr/>
        </p:nvSpPr>
        <p:spPr>
          <a:xfrm>
            <a:off x="4264311" y="2410832"/>
            <a:ext cx="2254585" cy="3286124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CDF9E93-4C58-4A53-A9CE-9B037F9F8B42}"/>
              </a:ext>
            </a:extLst>
          </p:cNvPr>
          <p:cNvSpPr/>
          <p:nvPr/>
        </p:nvSpPr>
        <p:spPr>
          <a:xfrm>
            <a:off x="5236365" y="4103916"/>
            <a:ext cx="276225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07FBB97-7A71-4014-B053-9035A52B2905}"/>
              </a:ext>
            </a:extLst>
          </p:cNvPr>
          <p:cNvSpPr/>
          <p:nvPr/>
        </p:nvSpPr>
        <p:spPr>
          <a:xfrm>
            <a:off x="863887" y="3373863"/>
            <a:ext cx="1507837" cy="859953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C2F6F34-920D-45C1-9282-E8A54E1BA4C0}"/>
              </a:ext>
            </a:extLst>
          </p:cNvPr>
          <p:cNvSpPr/>
          <p:nvPr/>
        </p:nvSpPr>
        <p:spPr>
          <a:xfrm>
            <a:off x="1479692" y="3613195"/>
            <a:ext cx="276225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BD50A2C9-20F3-49F8-AA6E-17BE73ABE778}"/>
              </a:ext>
            </a:extLst>
          </p:cNvPr>
          <p:cNvSpPr/>
          <p:nvPr/>
        </p:nvSpPr>
        <p:spPr>
          <a:xfrm>
            <a:off x="518318" y="4481923"/>
            <a:ext cx="414338" cy="2143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0198645-BAC4-4744-AE1E-3E0B6E6FC237}"/>
              </a:ext>
            </a:extLst>
          </p:cNvPr>
          <p:cNvSpPr/>
          <p:nvPr/>
        </p:nvSpPr>
        <p:spPr>
          <a:xfrm>
            <a:off x="3205665" y="4103916"/>
            <a:ext cx="276225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890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10379076" cy="443198"/>
          </a:xfrm>
        </p:spPr>
        <p:txBody>
          <a:bodyPr/>
          <a:lstStyle/>
          <a:p>
            <a:r>
              <a:rPr lang="en-US" sz="2800"/>
              <a:t>2.1 PROCESS MAP 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D4D02C6-6B02-4904-802B-B25DEF49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56" y="1240708"/>
            <a:ext cx="5338763" cy="5409811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701ABE29-6188-4803-ABE1-C64A9C63B1AC}"/>
              </a:ext>
            </a:extLst>
          </p:cNvPr>
          <p:cNvSpPr/>
          <p:nvPr/>
        </p:nvSpPr>
        <p:spPr>
          <a:xfrm>
            <a:off x="5516562" y="3352602"/>
            <a:ext cx="276225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8B70428-B19E-49ED-9F00-35320A9378D7}"/>
              </a:ext>
            </a:extLst>
          </p:cNvPr>
          <p:cNvSpPr/>
          <p:nvPr/>
        </p:nvSpPr>
        <p:spPr>
          <a:xfrm>
            <a:off x="5508624" y="4705061"/>
            <a:ext cx="276225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1F96ED49-6CFC-489C-B546-9C81C3564BEA}"/>
              </a:ext>
            </a:extLst>
          </p:cNvPr>
          <p:cNvSpPr/>
          <p:nvPr/>
        </p:nvSpPr>
        <p:spPr>
          <a:xfrm rot="10800000">
            <a:off x="6316326" y="4175461"/>
            <a:ext cx="414338" cy="2143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280E1DF-6223-4CE0-BF75-98DDF1412891}"/>
              </a:ext>
            </a:extLst>
          </p:cNvPr>
          <p:cNvSpPr/>
          <p:nvPr/>
        </p:nvSpPr>
        <p:spPr>
          <a:xfrm>
            <a:off x="4408485" y="5249859"/>
            <a:ext cx="276225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9A3B965-46C1-4D17-90D3-84005A9D27CB}"/>
              </a:ext>
            </a:extLst>
          </p:cNvPr>
          <p:cNvSpPr/>
          <p:nvPr/>
        </p:nvSpPr>
        <p:spPr>
          <a:xfrm>
            <a:off x="3909741" y="4281455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127F3519-0B56-427A-9CC7-24DCBB72A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236612"/>
              </p:ext>
            </p:extLst>
          </p:nvPr>
        </p:nvGraphicFramePr>
        <p:xfrm>
          <a:off x="7109401" y="1192585"/>
          <a:ext cx="4425950" cy="3746714"/>
        </p:xfrm>
        <a:graphic>
          <a:graphicData uri="http://schemas.openxmlformats.org/drawingml/2006/table">
            <a:tbl>
              <a:tblPr/>
              <a:tblGrid>
                <a:gridCol w="628650">
                  <a:extLst>
                    <a:ext uri="{9D8B030D-6E8A-4147-A177-3AD203B41FA5}">
                      <a16:colId xmlns:a16="http://schemas.microsoft.com/office/drawing/2014/main" val="1974699065"/>
                    </a:ext>
                  </a:extLst>
                </a:gridCol>
                <a:gridCol w="2072426">
                  <a:extLst>
                    <a:ext uri="{9D8B030D-6E8A-4147-A177-3AD203B41FA5}">
                      <a16:colId xmlns:a16="http://schemas.microsoft.com/office/drawing/2014/main" val="3628330166"/>
                    </a:ext>
                  </a:extLst>
                </a:gridCol>
                <a:gridCol w="849419">
                  <a:extLst>
                    <a:ext uri="{9D8B030D-6E8A-4147-A177-3AD203B41FA5}">
                      <a16:colId xmlns:a16="http://schemas.microsoft.com/office/drawing/2014/main" val="2570137082"/>
                    </a:ext>
                  </a:extLst>
                </a:gridCol>
                <a:gridCol w="875455">
                  <a:extLst>
                    <a:ext uri="{9D8B030D-6E8A-4147-A177-3AD203B41FA5}">
                      <a16:colId xmlns:a16="http://schemas.microsoft.com/office/drawing/2014/main" val="2474299051"/>
                    </a:ext>
                  </a:extLst>
                </a:gridCol>
              </a:tblGrid>
              <a:tr h="4014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Ubic</a:t>
                      </a:r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Area</a:t>
                      </a:r>
                      <a:endParaRPr lang="es-CO" sz="1200" b="1" i="0" u="none" strike="noStrike" err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430224"/>
                  </a:ext>
                </a:extLst>
              </a:tr>
              <a:tr h="28910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Sala Instrumental III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55276"/>
                  </a:ext>
                </a:extLst>
              </a:tr>
              <a:tr h="248898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Sala Instrumental II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543858"/>
                  </a:ext>
                </a:extLst>
              </a:tr>
              <a:tr h="373347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Sala Instrumental I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314505"/>
                  </a:ext>
                </a:extLst>
              </a:tr>
              <a:tr h="300891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Sala de Filtros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179477"/>
                  </a:ext>
                </a:extLst>
              </a:tr>
              <a:tr h="373347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Extracción de GCMS, HPLCMSMS y AyG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770803"/>
                  </a:ext>
                </a:extLst>
              </a:tr>
              <a:tr h="28904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Lectura de GCMS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552322"/>
                  </a:ext>
                </a:extLst>
              </a:tr>
              <a:tr h="29439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Sala de Lavado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68754"/>
                  </a:ext>
                </a:extLst>
              </a:tr>
              <a:tr h="294395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Preparativa Aires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89929"/>
                  </a:ext>
                </a:extLst>
              </a:tr>
              <a:tr h="30911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Sala Colorimétrica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21493"/>
                  </a:ext>
                </a:extLst>
              </a:tr>
              <a:tr h="32383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Sala de Digestión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081869"/>
                  </a:ext>
                </a:extLst>
              </a:tr>
              <a:tr h="248898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valuación Resultados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439096"/>
                  </a:ext>
                </a:extLst>
              </a:tr>
            </a:tbl>
          </a:graphicData>
        </a:graphic>
      </p:graphicFrame>
      <p:sp>
        <p:nvSpPr>
          <p:cNvPr id="22" name="Elipse 21">
            <a:extLst>
              <a:ext uri="{FF2B5EF4-FFF2-40B4-BE49-F238E27FC236}">
                <a16:creationId xmlns:a16="http://schemas.microsoft.com/office/drawing/2014/main" id="{D018D01E-D66B-4B65-BEBE-CE395EA66190}"/>
              </a:ext>
            </a:extLst>
          </p:cNvPr>
          <p:cNvSpPr/>
          <p:nvPr/>
        </p:nvSpPr>
        <p:spPr>
          <a:xfrm>
            <a:off x="3946649" y="2514939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BB60180-83F8-41E7-97DA-D535D536E5B6}"/>
              </a:ext>
            </a:extLst>
          </p:cNvPr>
          <p:cNvSpPr/>
          <p:nvPr/>
        </p:nvSpPr>
        <p:spPr>
          <a:xfrm>
            <a:off x="2848829" y="2514939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5F154CD-C38A-4921-8AC4-621BF2FFD3B6}"/>
              </a:ext>
            </a:extLst>
          </p:cNvPr>
          <p:cNvSpPr/>
          <p:nvPr/>
        </p:nvSpPr>
        <p:spPr>
          <a:xfrm>
            <a:off x="1871726" y="3238356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C8FC6BB-A1CA-43EB-8936-098C0A0526C5}"/>
              </a:ext>
            </a:extLst>
          </p:cNvPr>
          <p:cNvSpPr/>
          <p:nvPr/>
        </p:nvSpPr>
        <p:spPr>
          <a:xfrm>
            <a:off x="5183585" y="3063579"/>
            <a:ext cx="1068449" cy="1022648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5666DCE-3E8B-45BC-8A8D-AA8F6C85DB45}"/>
              </a:ext>
            </a:extLst>
          </p:cNvPr>
          <p:cNvSpPr txBox="1"/>
          <p:nvPr/>
        </p:nvSpPr>
        <p:spPr>
          <a:xfrm>
            <a:off x="7026274" y="5423929"/>
            <a:ext cx="45897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" sz="1600">
                <a:latin typeface="Arial"/>
                <a:cs typeface="Arial"/>
              </a:rPr>
              <a:t>On the First Floor Laboratory we have 10 zones.
Zone 14 is currently HOME OFFICE</a:t>
            </a:r>
            <a:r>
              <a:rPr lang="es-PE" sz="1600"/>
              <a:t>.</a:t>
            </a:r>
            <a:endParaRPr lang="es-CO" sz="1600">
              <a:cs typeface="Arial"/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992D9A55-C7D1-4A93-8751-C7544A82DCB6}"/>
              </a:ext>
            </a:extLst>
          </p:cNvPr>
          <p:cNvSpPr/>
          <p:nvPr/>
        </p:nvSpPr>
        <p:spPr>
          <a:xfrm>
            <a:off x="2896168" y="4286817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D1081CA4-1147-4AB3-A163-48C355FB02CC}"/>
              </a:ext>
            </a:extLst>
          </p:cNvPr>
          <p:cNvSpPr/>
          <p:nvPr/>
        </p:nvSpPr>
        <p:spPr>
          <a:xfrm>
            <a:off x="3062227" y="5346515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4DA2A35C-069C-47BC-B8A6-D5B575A9D141}"/>
              </a:ext>
            </a:extLst>
          </p:cNvPr>
          <p:cNvSpPr/>
          <p:nvPr/>
        </p:nvSpPr>
        <p:spPr>
          <a:xfrm>
            <a:off x="1926728" y="5194361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F40048E-462E-4694-91E3-471B655CDD12}"/>
              </a:ext>
            </a:extLst>
          </p:cNvPr>
          <p:cNvSpPr/>
          <p:nvPr/>
        </p:nvSpPr>
        <p:spPr>
          <a:xfrm>
            <a:off x="5760627" y="6005489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601269F1-111C-4210-A160-94EAD62B1F0E}"/>
              </a:ext>
            </a:extLst>
          </p:cNvPr>
          <p:cNvSpPr/>
          <p:nvPr/>
        </p:nvSpPr>
        <p:spPr>
          <a:xfrm>
            <a:off x="1767893" y="4846668"/>
            <a:ext cx="919681" cy="978019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EE48B607-BDBA-44EA-96F4-1F36E979787F}"/>
              </a:ext>
            </a:extLst>
          </p:cNvPr>
          <p:cNvSpPr/>
          <p:nvPr/>
        </p:nvSpPr>
        <p:spPr>
          <a:xfrm>
            <a:off x="3808537" y="1441967"/>
            <a:ext cx="1358440" cy="2138082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956D0A46-CD1D-4905-9124-6E2B7EAC5416}"/>
              </a:ext>
            </a:extLst>
          </p:cNvPr>
          <p:cNvSpPr/>
          <p:nvPr/>
        </p:nvSpPr>
        <p:spPr>
          <a:xfrm>
            <a:off x="2704182" y="1426100"/>
            <a:ext cx="1000125" cy="2177677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7BD8B65C-748D-49F7-A43F-AF97382CC482}"/>
              </a:ext>
            </a:extLst>
          </p:cNvPr>
          <p:cNvSpPr/>
          <p:nvPr/>
        </p:nvSpPr>
        <p:spPr>
          <a:xfrm>
            <a:off x="1759747" y="2613794"/>
            <a:ext cx="927827" cy="2054311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B8BB4BEE-B457-4A69-B0DD-5181EEB62FE7}"/>
              </a:ext>
            </a:extLst>
          </p:cNvPr>
          <p:cNvSpPr/>
          <p:nvPr/>
        </p:nvSpPr>
        <p:spPr>
          <a:xfrm>
            <a:off x="3662175" y="3984219"/>
            <a:ext cx="1068449" cy="1022648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BD777275-BBA3-4887-9577-5D2A95894923}"/>
              </a:ext>
            </a:extLst>
          </p:cNvPr>
          <p:cNvSpPr/>
          <p:nvPr/>
        </p:nvSpPr>
        <p:spPr>
          <a:xfrm>
            <a:off x="2708214" y="4003187"/>
            <a:ext cx="927828" cy="1022648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2D4AF630-FE51-4E26-96A5-E9F272F34EC5}"/>
              </a:ext>
            </a:extLst>
          </p:cNvPr>
          <p:cNvSpPr/>
          <p:nvPr/>
        </p:nvSpPr>
        <p:spPr>
          <a:xfrm>
            <a:off x="2723166" y="5091441"/>
            <a:ext cx="1247631" cy="1051030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572B87D7-CC03-4AC8-90C6-A6BC7A01D2BF}"/>
              </a:ext>
            </a:extLst>
          </p:cNvPr>
          <p:cNvSpPr/>
          <p:nvPr/>
        </p:nvSpPr>
        <p:spPr>
          <a:xfrm>
            <a:off x="4115135" y="5119823"/>
            <a:ext cx="1068449" cy="1022648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456B531-FB03-47C5-8E02-223FF79256ED}"/>
              </a:ext>
            </a:extLst>
          </p:cNvPr>
          <p:cNvSpPr/>
          <p:nvPr/>
        </p:nvSpPr>
        <p:spPr>
          <a:xfrm>
            <a:off x="5183584" y="4514511"/>
            <a:ext cx="1068449" cy="1022648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97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10379076" cy="443198"/>
          </a:xfrm>
        </p:spPr>
        <p:txBody>
          <a:bodyPr/>
          <a:lstStyle/>
          <a:p>
            <a:r>
              <a:rPr lang="en-US" sz="2800"/>
              <a:t>2.1 PROCESS MAP 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44C1E1-234E-417C-8922-478AFB34D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128134"/>
            <a:ext cx="3529013" cy="5707158"/>
          </a:xfrm>
          <a:prstGeom prst="rect">
            <a:avLst/>
          </a:prstGeom>
        </p:spPr>
      </p:pic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F3B77DF-6481-4929-BE53-6712F30EB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532633"/>
              </p:ext>
            </p:extLst>
          </p:nvPr>
        </p:nvGraphicFramePr>
        <p:xfrm>
          <a:off x="6088063" y="2437771"/>
          <a:ext cx="5110811" cy="1982457"/>
        </p:xfrm>
        <a:graphic>
          <a:graphicData uri="http://schemas.openxmlformats.org/drawingml/2006/table">
            <a:tbl>
              <a:tblPr/>
              <a:tblGrid>
                <a:gridCol w="588900">
                  <a:extLst>
                    <a:ext uri="{9D8B030D-6E8A-4147-A177-3AD203B41FA5}">
                      <a16:colId xmlns:a16="http://schemas.microsoft.com/office/drawing/2014/main" val="2621983628"/>
                    </a:ext>
                  </a:extLst>
                </a:gridCol>
                <a:gridCol w="2116850">
                  <a:extLst>
                    <a:ext uri="{9D8B030D-6E8A-4147-A177-3AD203B41FA5}">
                      <a16:colId xmlns:a16="http://schemas.microsoft.com/office/drawing/2014/main" val="3368864147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907827672"/>
                    </a:ext>
                  </a:extLst>
                </a:gridCol>
                <a:gridCol w="1062036">
                  <a:extLst>
                    <a:ext uri="{9D8B030D-6E8A-4147-A177-3AD203B41FA5}">
                      <a16:colId xmlns:a16="http://schemas.microsoft.com/office/drawing/2014/main" val="715620698"/>
                    </a:ext>
                  </a:extLst>
                </a:gridCol>
              </a:tblGrid>
              <a:tr h="21752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UBIC.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Machines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381276"/>
                  </a:ext>
                </a:extLst>
              </a:tr>
              <a:tr h="31618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Lectura de HPLCMSMS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29966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Sala de Suelos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69943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Sala de Balanzas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961093"/>
                  </a:ext>
                </a:extLst>
              </a:tr>
              <a:tr h="31032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Sala de Fisicoquímicos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512877"/>
                  </a:ext>
                </a:extLst>
              </a:tr>
              <a:tr h="34576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Sala de DBO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090897"/>
                  </a:ext>
                </a:extLst>
              </a:tr>
              <a:tr h="206882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Sala de Lavado 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926476"/>
                  </a:ext>
                </a:extLst>
              </a:tr>
            </a:tbl>
          </a:graphicData>
        </a:graphic>
      </p:graphicFrame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09CB0D8-880A-42DD-B917-7E447AE4776C}"/>
              </a:ext>
            </a:extLst>
          </p:cNvPr>
          <p:cNvSpPr/>
          <p:nvPr/>
        </p:nvSpPr>
        <p:spPr>
          <a:xfrm>
            <a:off x="2692687" y="1255129"/>
            <a:ext cx="1593563" cy="502234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447176C-BD88-4776-9E86-A72DFDCF2FBD}"/>
              </a:ext>
            </a:extLst>
          </p:cNvPr>
          <p:cNvSpPr/>
          <p:nvPr/>
        </p:nvSpPr>
        <p:spPr>
          <a:xfrm>
            <a:off x="2692686" y="1764716"/>
            <a:ext cx="1593563" cy="111442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A08E691-49BE-4632-9BB6-1E1162BA2E6C}"/>
              </a:ext>
            </a:extLst>
          </p:cNvPr>
          <p:cNvSpPr/>
          <p:nvPr/>
        </p:nvSpPr>
        <p:spPr>
          <a:xfrm>
            <a:off x="2692685" y="2879142"/>
            <a:ext cx="1593563" cy="907046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A1F39B2-1274-4529-BABA-63A576FCD73D}"/>
              </a:ext>
            </a:extLst>
          </p:cNvPr>
          <p:cNvSpPr/>
          <p:nvPr/>
        </p:nvSpPr>
        <p:spPr>
          <a:xfrm>
            <a:off x="2692684" y="3831642"/>
            <a:ext cx="1593563" cy="1114424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A522A350-4FD2-43D6-8871-8F907B8F6D95}"/>
              </a:ext>
            </a:extLst>
          </p:cNvPr>
          <p:cNvSpPr/>
          <p:nvPr/>
        </p:nvSpPr>
        <p:spPr>
          <a:xfrm>
            <a:off x="3314700" y="4991520"/>
            <a:ext cx="971546" cy="1309268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4620AE4-EAE7-4766-842D-82A828BF8E13}"/>
              </a:ext>
            </a:extLst>
          </p:cNvPr>
          <p:cNvSpPr/>
          <p:nvPr/>
        </p:nvSpPr>
        <p:spPr>
          <a:xfrm>
            <a:off x="3189490" y="1318925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C4A0BD7-711D-42AA-AA79-A6D446103A74}"/>
              </a:ext>
            </a:extLst>
          </p:cNvPr>
          <p:cNvSpPr/>
          <p:nvPr/>
        </p:nvSpPr>
        <p:spPr>
          <a:xfrm>
            <a:off x="3192740" y="2185759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BF12761-9D8B-46EA-8E2D-996A3CC6F79B}"/>
              </a:ext>
            </a:extLst>
          </p:cNvPr>
          <p:cNvSpPr/>
          <p:nvPr/>
        </p:nvSpPr>
        <p:spPr>
          <a:xfrm>
            <a:off x="3189490" y="3109540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D400D80-ECA5-45FA-8826-51029A5906A2}"/>
              </a:ext>
            </a:extLst>
          </p:cNvPr>
          <p:cNvSpPr/>
          <p:nvPr/>
        </p:nvSpPr>
        <p:spPr>
          <a:xfrm>
            <a:off x="3189490" y="4244797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B48639B-AB8B-4E20-842D-201EAB122E3B}"/>
              </a:ext>
            </a:extLst>
          </p:cNvPr>
          <p:cNvSpPr/>
          <p:nvPr/>
        </p:nvSpPr>
        <p:spPr>
          <a:xfrm>
            <a:off x="3521932" y="5450129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8F98D6CC-5D90-44DC-BF47-7AB41ADDE614}"/>
              </a:ext>
            </a:extLst>
          </p:cNvPr>
          <p:cNvSpPr/>
          <p:nvPr/>
        </p:nvSpPr>
        <p:spPr>
          <a:xfrm>
            <a:off x="2628326" y="4977652"/>
            <a:ext cx="686374" cy="1309268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7BE4288-09B1-41EC-90F7-7825D9BF2815}"/>
              </a:ext>
            </a:extLst>
          </p:cNvPr>
          <p:cNvSpPr/>
          <p:nvPr/>
        </p:nvSpPr>
        <p:spPr>
          <a:xfrm>
            <a:off x="2656901" y="5441642"/>
            <a:ext cx="599948" cy="38128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</a:t>
            </a:r>
            <a:endParaRPr lang="es-CO" sz="14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lecha: a la derecha 13">
            <a:extLst>
              <a:ext uri="{FF2B5EF4-FFF2-40B4-BE49-F238E27FC236}">
                <a16:creationId xmlns:a16="http://schemas.microsoft.com/office/drawing/2014/main" id="{F7E3EBC3-1908-3BCC-5497-677D1FB497A5}"/>
              </a:ext>
            </a:extLst>
          </p:cNvPr>
          <p:cNvSpPr/>
          <p:nvPr/>
        </p:nvSpPr>
        <p:spPr>
          <a:xfrm rot="10800000">
            <a:off x="4736908" y="1446116"/>
            <a:ext cx="414338" cy="21431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661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r>
              <a:rPr lang="es-PE" sz="2800"/>
              <a:t>2.2 CATEGORY LOSSES</a:t>
            </a:r>
            <a:endParaRPr lang="es-PE" sz="2800">
              <a:solidFill>
                <a:srgbClr val="FF6600"/>
              </a:solidFill>
              <a:cs typeface="Arial"/>
            </a:endParaRPr>
          </a:p>
        </p:txBody>
      </p:sp>
      <p:graphicFrame>
        <p:nvGraphicFramePr>
          <p:cNvPr id="20" name="Diagram 1">
            <a:extLst>
              <a:ext uri="{FF2B5EF4-FFF2-40B4-BE49-F238E27FC236}">
                <a16:creationId xmlns:a16="http://schemas.microsoft.com/office/drawing/2014/main" id="{F9D5D1ED-333C-4CA2-9A00-695086107131}"/>
              </a:ext>
            </a:extLst>
          </p:cNvPr>
          <p:cNvGraphicFramePr/>
          <p:nvPr/>
        </p:nvGraphicFramePr>
        <p:xfrm>
          <a:off x="7750886" y="383020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A436EC95-DC96-4811-957A-616D095E45AC}"/>
              </a:ext>
            </a:extLst>
          </p:cNvPr>
          <p:cNvSpPr txBox="1">
            <a:spLocks/>
          </p:cNvSpPr>
          <p:nvPr/>
        </p:nvSpPr>
        <p:spPr>
          <a:xfrm>
            <a:off x="575474" y="5448887"/>
            <a:ext cx="10564801" cy="92550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z="1600" spc="-5">
                <a:solidFill>
                  <a:prstClr val="black"/>
                </a:solidFill>
                <a:latin typeface="+mn-lt"/>
                <a:ea typeface="+mn-ea"/>
                <a:cs typeface="Arial"/>
              </a:rPr>
              <a:t>The definitions of Waste were reviewed, to establish according to the EHS Laboratory processes, finding Causal and Resulting losses that are summarized in the table on the right side.</a:t>
            </a:r>
            <a:endParaRPr lang="en-US" sz="1600">
              <a:solidFill>
                <a:srgbClr val="FF6600"/>
              </a:solidFill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BF9E2E43-DCB3-3BDF-3934-1505124531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295" y="1490401"/>
            <a:ext cx="7002087" cy="3523445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323118E-6884-944C-E8A3-26BFC94D8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14145"/>
              </p:ext>
            </p:extLst>
          </p:nvPr>
        </p:nvGraphicFramePr>
        <p:xfrm>
          <a:off x="7499350" y="2077720"/>
          <a:ext cx="4193534" cy="14630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2539872621"/>
                    </a:ext>
                  </a:extLst>
                </a:gridCol>
                <a:gridCol w="685652">
                  <a:extLst>
                    <a:ext uri="{9D8B030D-6E8A-4147-A177-3AD203B41FA5}">
                      <a16:colId xmlns:a16="http://schemas.microsoft.com/office/drawing/2014/main" val="801891114"/>
                    </a:ext>
                  </a:extLst>
                </a:gridCol>
                <a:gridCol w="725106">
                  <a:extLst>
                    <a:ext uri="{9D8B030D-6E8A-4147-A177-3AD203B41FA5}">
                      <a16:colId xmlns:a16="http://schemas.microsoft.com/office/drawing/2014/main" val="2897673131"/>
                    </a:ext>
                  </a:extLst>
                </a:gridCol>
                <a:gridCol w="543830">
                  <a:extLst>
                    <a:ext uri="{9D8B030D-6E8A-4147-A177-3AD203B41FA5}">
                      <a16:colId xmlns:a16="http://schemas.microsoft.com/office/drawing/2014/main" val="2571034524"/>
                    </a:ext>
                  </a:extLst>
                </a:gridCol>
                <a:gridCol w="725106">
                  <a:extLst>
                    <a:ext uri="{9D8B030D-6E8A-4147-A177-3AD203B41FA5}">
                      <a16:colId xmlns:a16="http://schemas.microsoft.com/office/drawing/2014/main" val="2074187590"/>
                    </a:ext>
                  </a:extLst>
                </a:gridCol>
              </a:tblGrid>
              <a:tr h="169006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Familia​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Causal ​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Resultante​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C / R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Total ​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049897"/>
                  </a:ext>
                </a:extLst>
              </a:tr>
              <a:tr h="169006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MACHINE​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2992822"/>
                  </a:ext>
                </a:extLst>
              </a:tr>
              <a:tr h="169006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MANPOWER​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48142666"/>
                  </a:ext>
                </a:extLst>
              </a:tr>
              <a:tr h="169006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MATERIAL​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5645454"/>
                  </a:ext>
                </a:extLst>
              </a:tr>
              <a:tr h="169006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ENERGY/ENV​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35357127"/>
                  </a:ext>
                </a:extLst>
              </a:tr>
              <a:tr h="169006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OUTS. / EXT​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7544746"/>
                  </a:ext>
                </a:extLst>
              </a:tr>
              <a:tr h="169006"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CUSTOMER SERVICES​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dirty="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07629452"/>
                  </a:ext>
                </a:extLst>
              </a:tr>
              <a:tr h="1690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ctr"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207381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710DD24-FCB2-4D37-25C0-319255644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542515"/>
              </p:ext>
            </p:extLst>
          </p:nvPr>
        </p:nvGraphicFramePr>
        <p:xfrm>
          <a:off x="9127490" y="3743960"/>
          <a:ext cx="1333500" cy="7366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366410128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365743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alibri"/>
                        </a:rPr>
                        <a:t>Tipo</a:t>
                      </a:r>
                    </a:p>
                  </a:txBody>
                  <a:tcPr marL="0" marR="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alibri"/>
                        </a:rPr>
                        <a:t>N°</a:t>
                      </a:r>
                    </a:p>
                  </a:txBody>
                  <a:tcPr marL="0" marR="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35027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309873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C/R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196553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821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82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891D73AA-F3A2-44F8-8BDC-E217F680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13" y="1083179"/>
            <a:ext cx="4086740" cy="233564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B6868A1-5435-4B14-AD35-48E876DE6F34}"/>
              </a:ext>
            </a:extLst>
          </p:cNvPr>
          <p:cNvSpPr txBox="1">
            <a:spLocks/>
          </p:cNvSpPr>
          <p:nvPr/>
        </p:nvSpPr>
        <p:spPr>
          <a:xfrm>
            <a:off x="173714" y="3975800"/>
            <a:ext cx="3946089" cy="219685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endParaRPr lang="en-US" sz="1600" b="1" spc="-5" dirty="0">
              <a:solidFill>
                <a:prstClr val="black"/>
              </a:solidFill>
              <a:latin typeface="+mn-lt"/>
              <a:ea typeface="+mn-ea"/>
              <a:cs typeface="Arial"/>
            </a:endParaRPr>
          </a:p>
          <a:p>
            <a:pPr lvl="0">
              <a:tabLst>
                <a:tab pos="457200" algn="l"/>
              </a:tabLst>
            </a:pPr>
            <a:r>
              <a:rPr lang="es-PE" sz="1600" b="1" spc="-5" dirty="0">
                <a:solidFill>
                  <a:prstClr val="black"/>
                </a:solidFill>
                <a:latin typeface="+mn-lt"/>
                <a:ea typeface="+mn-ea"/>
                <a:cs typeface="Arial"/>
              </a:rPr>
              <a:t>Data </a:t>
            </a:r>
            <a:r>
              <a:rPr lang="es-PE" sz="1600" b="1" spc="-5" dirty="0" err="1">
                <a:solidFill>
                  <a:prstClr val="black"/>
                </a:solidFill>
                <a:latin typeface="+mn-lt"/>
                <a:ea typeface="+mn-ea"/>
                <a:cs typeface="Arial"/>
              </a:rPr>
              <a:t>Collection</a:t>
            </a:r>
            <a:endParaRPr lang="es-PE" sz="1600" b="1" spc="-5" dirty="0">
              <a:solidFill>
                <a:prstClr val="black"/>
              </a:solidFill>
              <a:latin typeface="+mn-lt"/>
              <a:ea typeface="+mn-ea"/>
              <a:cs typeface="Arial"/>
            </a:endParaRPr>
          </a:p>
          <a:p>
            <a:pPr lvl="0">
              <a:tabLst>
                <a:tab pos="457200" algn="l"/>
              </a:tabLst>
            </a:pPr>
            <a:endParaRPr lang="es-PE" sz="1600" spc="-5" dirty="0">
              <a:solidFill>
                <a:prstClr val="black"/>
              </a:solidFill>
              <a:latin typeface="+mn-lt"/>
              <a:ea typeface="+mn-ea"/>
              <a:cs typeface="Arial"/>
            </a:endParaRPr>
          </a:p>
          <a:p>
            <a:pPr>
              <a:tabLst>
                <a:tab pos="457200" algn="l"/>
              </a:tabLst>
            </a:pPr>
            <a:r>
              <a:rPr lang="es-PE" sz="1600" b="1" spc="-5" dirty="0" err="1">
                <a:latin typeface="+mn-lt"/>
                <a:ea typeface="+mn-ea"/>
                <a:cs typeface="Arial"/>
              </a:rPr>
              <a:t>Main</a:t>
            </a:r>
            <a:r>
              <a:rPr lang="es-PE" sz="1600" b="1" spc="-5" dirty="0">
                <a:latin typeface="+mn-lt"/>
                <a:ea typeface="+mn-ea"/>
                <a:cs typeface="Arial"/>
              </a:rPr>
              <a:t> </a:t>
            </a:r>
            <a:r>
              <a:rPr lang="es-PE" sz="1600" b="1" spc="-5" dirty="0" err="1">
                <a:latin typeface="+mn-lt"/>
                <a:ea typeface="+mn-ea"/>
                <a:cs typeface="Arial"/>
              </a:rPr>
              <a:t>Sources</a:t>
            </a:r>
            <a:r>
              <a:rPr lang="es-PE" sz="1600" b="1" spc="-5" dirty="0">
                <a:latin typeface="+mn-lt"/>
                <a:ea typeface="+mn-ea"/>
                <a:cs typeface="Arial"/>
              </a:rPr>
              <a:t>: </a:t>
            </a:r>
            <a:r>
              <a:rPr lang="es-PE" sz="1600" b="1" spc="-5" dirty="0" err="1">
                <a:latin typeface="+mn-lt"/>
                <a:ea typeface="+mn-ea"/>
                <a:cs typeface="Arial"/>
              </a:rPr>
              <a:t>SysBud</a:t>
            </a:r>
            <a:r>
              <a:rPr lang="es-PE" sz="1600" b="1" spc="-5" dirty="0">
                <a:latin typeface="+mn-lt"/>
                <a:ea typeface="+mn-ea"/>
                <a:cs typeface="Arial"/>
              </a:rPr>
              <a:t> SGS Perú 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s-PE" sz="1600" u="sng" spc="-5" dirty="0">
              <a:solidFill>
                <a:prstClr val="black"/>
              </a:solidFill>
              <a:latin typeface="+mn-lt"/>
              <a:ea typeface="+mn-ea"/>
              <a:cs typeface="Arial"/>
            </a:endParaRPr>
          </a:p>
          <a:p>
            <a:pPr algn="just"/>
            <a:r>
              <a:rPr lang="es-PE" sz="1600" dirty="0" err="1">
                <a:solidFill>
                  <a:schemeClr val="tx1"/>
                </a:solidFill>
              </a:rPr>
              <a:t>This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is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the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starting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point</a:t>
            </a:r>
            <a:r>
              <a:rPr lang="es-PE" sz="1600" dirty="0">
                <a:solidFill>
                  <a:schemeClr val="tx1"/>
                </a:solidFill>
              </a:rPr>
              <a:t>: </a:t>
            </a:r>
            <a:r>
              <a:rPr lang="es-PE" sz="1600" dirty="0" err="1">
                <a:solidFill>
                  <a:schemeClr val="tx1"/>
                </a:solidFill>
              </a:rPr>
              <a:t>The</a:t>
            </a:r>
            <a:r>
              <a:rPr lang="es-PE" sz="1600" dirty="0">
                <a:solidFill>
                  <a:schemeClr val="tx1"/>
                </a:solidFill>
              </a:rPr>
              <a:t> </a:t>
            </a:r>
            <a:r>
              <a:rPr lang="es-PE" sz="1600" dirty="0" err="1">
                <a:solidFill>
                  <a:schemeClr val="tx1"/>
                </a:solidFill>
              </a:rPr>
              <a:t>Stratification</a:t>
            </a:r>
            <a:r>
              <a:rPr lang="es-PE" sz="1600" dirty="0">
                <a:solidFill>
                  <a:schemeClr val="tx1"/>
                </a:solidFill>
              </a:rPr>
              <a:t> of </a:t>
            </a:r>
            <a:r>
              <a:rPr lang="es-PE" sz="1600" dirty="0" err="1">
                <a:solidFill>
                  <a:schemeClr val="tx1"/>
                </a:solidFill>
              </a:rPr>
              <a:t>the</a:t>
            </a:r>
            <a:r>
              <a:rPr lang="es-PE" sz="1600" dirty="0">
                <a:solidFill>
                  <a:schemeClr val="tx1"/>
                </a:solidFill>
              </a:rPr>
              <a:t> Total Transformation </a:t>
            </a:r>
            <a:r>
              <a:rPr lang="es-PE" sz="1600" dirty="0" err="1">
                <a:solidFill>
                  <a:schemeClr val="tx1"/>
                </a:solidFill>
              </a:rPr>
              <a:t>Cost</a:t>
            </a:r>
            <a:endParaRPr lang="es-PE" sz="1600" dirty="0">
              <a:solidFill>
                <a:schemeClr val="tx1"/>
              </a:solidFill>
            </a:endParaRPr>
          </a:p>
          <a:p>
            <a:pPr algn="just">
              <a:tabLst>
                <a:tab pos="457200" algn="l"/>
              </a:tabLst>
            </a:pPr>
            <a:endParaRPr lang="en" sz="1600" u="sng" dirty="0">
              <a:solidFill>
                <a:srgbClr val="FF0000"/>
              </a:solidFill>
              <a:latin typeface="Arial"/>
              <a:ea typeface="+mn-ea"/>
              <a:cs typeface="Arial"/>
            </a:endParaRPr>
          </a:p>
          <a:p>
            <a:pPr algn="just">
              <a:tabLst>
                <a:tab pos="457200" algn="l"/>
              </a:tabLst>
            </a:pPr>
            <a:r>
              <a:rPr lang="en" sz="1600" u="sng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Projection of the year 2021 for 2022 by 10% due to increase in sales.</a:t>
            </a:r>
            <a:endParaRPr lang="en" u="sng" dirty="0">
              <a:solidFill>
                <a:srgbClr val="FF0000"/>
              </a:solidFill>
              <a:latin typeface="Arial"/>
              <a:ea typeface="+mn-ea"/>
              <a:cs typeface="Arial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s-PE" sz="1400" b="1" spc="-5" dirty="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528320" algn="l"/>
              </a:tabLst>
            </a:pPr>
            <a:endParaRPr lang="es-CO" sz="1400" spc="-5" dirty="0">
              <a:cs typeface="Arial"/>
            </a:endParaRPr>
          </a:p>
          <a:p>
            <a:pPr marL="527685" lvl="1" indent="-172720">
              <a:lnSpc>
                <a:spcPct val="100000"/>
              </a:lnSpc>
              <a:spcBef>
                <a:spcPts val="655"/>
              </a:spcBef>
              <a:buChar char="•"/>
            </a:pPr>
            <a:endParaRPr lang="en-US" sz="1400" dirty="0">
              <a:solidFill>
                <a:srgbClr val="000000"/>
              </a:solidFill>
              <a:cs typeface="Arial"/>
            </a:endParaRPr>
          </a:p>
          <a:p>
            <a:pPr algn="ctr">
              <a:lnSpc>
                <a:spcPct val="100000"/>
              </a:lnSpc>
            </a:pPr>
            <a:endParaRPr lang="en-US" sz="2200" dirty="0">
              <a:solidFill>
                <a:srgbClr val="FF6600"/>
              </a:solidFill>
              <a:cs typeface="Arial" panose="020B0604020202020204"/>
            </a:endParaRP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C358CA03-4978-5668-597F-16CB237176E2}"/>
              </a:ext>
            </a:extLst>
          </p:cNvPr>
          <p:cNvSpPr txBox="1">
            <a:spLocks/>
          </p:cNvSpPr>
          <p:nvPr/>
        </p:nvSpPr>
        <p:spPr>
          <a:xfrm>
            <a:off x="1199428" y="297009"/>
            <a:ext cx="5392738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/>
              <a:t>2.3 COST DEPLOYMET  </a:t>
            </a:r>
            <a:r>
              <a:rPr lang="es-PE" sz="2800">
                <a:solidFill>
                  <a:srgbClr val="FF6600"/>
                </a:solidFill>
              </a:rPr>
              <a:t>STEP 1</a:t>
            </a:r>
            <a:endParaRPr lang="en-US" sz="2800"/>
          </a:p>
        </p:txBody>
      </p:sp>
      <p:graphicFrame>
        <p:nvGraphicFramePr>
          <p:cNvPr id="93" name="Diagram 92">
            <a:extLst>
              <a:ext uri="{FF2B5EF4-FFF2-40B4-BE49-F238E27FC236}">
                <a16:creationId xmlns:a16="http://schemas.microsoft.com/office/drawing/2014/main" id="{9ABEE99A-7C9F-54E6-C122-9A6C7A514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8693553"/>
              </p:ext>
            </p:extLst>
          </p:nvPr>
        </p:nvGraphicFramePr>
        <p:xfrm>
          <a:off x="7958704" y="92075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0756986B-2CF2-6807-651D-E89C4ACF9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324658"/>
              </p:ext>
            </p:extLst>
          </p:nvPr>
        </p:nvGraphicFramePr>
        <p:xfrm>
          <a:off x="4986420" y="975895"/>
          <a:ext cx="5744457" cy="538602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98357">
                  <a:extLst>
                    <a:ext uri="{9D8B030D-6E8A-4147-A177-3AD203B41FA5}">
                      <a16:colId xmlns:a16="http://schemas.microsoft.com/office/drawing/2014/main" val="4159403320"/>
                    </a:ext>
                  </a:extLst>
                </a:gridCol>
                <a:gridCol w="2748544">
                  <a:extLst>
                    <a:ext uri="{9D8B030D-6E8A-4147-A177-3AD203B41FA5}">
                      <a16:colId xmlns:a16="http://schemas.microsoft.com/office/drawing/2014/main" val="214455465"/>
                    </a:ext>
                  </a:extLst>
                </a:gridCol>
                <a:gridCol w="911248">
                  <a:extLst>
                    <a:ext uri="{9D8B030D-6E8A-4147-A177-3AD203B41FA5}">
                      <a16:colId xmlns:a16="http://schemas.microsoft.com/office/drawing/2014/main" val="1420160633"/>
                    </a:ext>
                  </a:extLst>
                </a:gridCol>
                <a:gridCol w="1186308">
                  <a:extLst>
                    <a:ext uri="{9D8B030D-6E8A-4147-A177-3AD203B41FA5}">
                      <a16:colId xmlns:a16="http://schemas.microsoft.com/office/drawing/2014/main" val="2181951862"/>
                    </a:ext>
                  </a:extLst>
                </a:gridCol>
              </a:tblGrid>
              <a:tr h="35522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Cod </a:t>
                      </a:r>
                      <a:r>
                        <a:rPr lang="en-US" sz="1100" err="1">
                          <a:effectLst/>
                        </a:rPr>
                        <a:t>cta</a:t>
                      </a:r>
                      <a:r>
                        <a:rPr lang="en-US" sz="1100">
                          <a:effectLst/>
                        </a:rPr>
                        <a:t>.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Line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TTC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WCS Perimeter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7578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5001110        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Personal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-505275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-505275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206063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5505619        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Material </a:t>
                      </a:r>
                      <a:r>
                        <a:rPr lang="en-US" sz="1000" err="1">
                          <a:effectLst/>
                        </a:rPr>
                        <a:t>tecnico</a:t>
                      </a:r>
                      <a:r>
                        <a:rPr lang="en-US" sz="1000">
                          <a:effectLst/>
                        </a:rPr>
                        <a:t> (Otros)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-411644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-411644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3140783"/>
                  </a:ext>
                </a:extLst>
              </a:tr>
              <a:tr h="26882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5300421        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Dep.Maquinaria</a:t>
                      </a:r>
                      <a:r>
                        <a:rPr lang="en-US" sz="1000">
                          <a:effectLst/>
                        </a:rPr>
                        <a:t> y Equipo- Laboratorio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-388652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4982996"/>
                  </a:ext>
                </a:extLst>
              </a:tr>
              <a:tr h="26882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92101          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Distribución Personal - Back Office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-207298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-207298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47127217"/>
                  </a:ext>
                </a:extLst>
              </a:tr>
              <a:tr h="26882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5505601        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Material </a:t>
                      </a:r>
                      <a:r>
                        <a:rPr lang="en-US" sz="1000" err="1">
                          <a:effectLst/>
                        </a:rPr>
                        <a:t>tecnico</a:t>
                      </a:r>
                      <a:r>
                        <a:rPr lang="en-US" sz="1000">
                          <a:effectLst/>
                        </a:rPr>
                        <a:t> (</a:t>
                      </a:r>
                      <a:r>
                        <a:rPr lang="en-US" sz="1000" err="1">
                          <a:effectLst/>
                        </a:rPr>
                        <a:t>vidrios</a:t>
                      </a:r>
                      <a:r>
                        <a:rPr lang="en-US" sz="1000">
                          <a:effectLst/>
                        </a:rPr>
                        <a:t> y </a:t>
                      </a:r>
                      <a:r>
                        <a:rPr lang="en-US" sz="1000" err="1">
                          <a:effectLst/>
                        </a:rPr>
                        <a:t>plasticos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-202120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-202120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85650945"/>
                  </a:ext>
                </a:extLst>
              </a:tr>
              <a:tr h="26882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5507612        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HERRAMIENTAS Y REPUESTOS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-169415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-169415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8500306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5505602        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Material </a:t>
                      </a:r>
                      <a:r>
                        <a:rPr lang="en-US" sz="1000" err="1">
                          <a:effectLst/>
                        </a:rPr>
                        <a:t>tecnico</a:t>
                      </a:r>
                      <a:r>
                        <a:rPr lang="en-US" sz="1000">
                          <a:effectLst/>
                        </a:rPr>
                        <a:t> (</a:t>
                      </a:r>
                      <a:r>
                        <a:rPr lang="en-US" sz="1000" err="1">
                          <a:effectLst/>
                        </a:rPr>
                        <a:t>reactivos</a:t>
                      </a:r>
                      <a:r>
                        <a:rPr lang="en-US" sz="1000">
                          <a:effectLst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-142816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-142816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4396075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5001141        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Gratificación</a:t>
                      </a:r>
                      <a:r>
                        <a:rPr lang="en-US" sz="1000">
                          <a:effectLst/>
                        </a:rPr>
                        <a:t> </a:t>
                      </a:r>
                      <a:r>
                        <a:rPr lang="en-US" sz="1000" err="1">
                          <a:effectLst/>
                        </a:rPr>
                        <a:t>empleados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-89141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20686785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5505603        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Material </a:t>
                      </a:r>
                      <a:r>
                        <a:rPr lang="en-US" sz="1000" err="1">
                          <a:effectLst/>
                        </a:rPr>
                        <a:t>tecnico</a:t>
                      </a:r>
                      <a:r>
                        <a:rPr lang="en-US" sz="1000">
                          <a:effectLst/>
                        </a:rPr>
                        <a:t> (gases)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-81425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-81425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1428531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5503521        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Alquiler</a:t>
                      </a:r>
                      <a:r>
                        <a:rPr lang="en-US" sz="1000">
                          <a:effectLst/>
                        </a:rPr>
                        <a:t> de </a:t>
                      </a:r>
                      <a:r>
                        <a:rPr lang="en-US" sz="1000" err="1">
                          <a:effectLst/>
                        </a:rPr>
                        <a:t>inmuebles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-77792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7809841"/>
                  </a:ext>
                </a:extLst>
              </a:tr>
              <a:tr h="26882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5507361        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Mant. </a:t>
                      </a:r>
                      <a:r>
                        <a:rPr lang="en-US" sz="1000" err="1">
                          <a:effectLst/>
                        </a:rPr>
                        <a:t>Maq</a:t>
                      </a:r>
                      <a:r>
                        <a:rPr lang="en-US" sz="1000">
                          <a:effectLst/>
                        </a:rPr>
                        <a:t>, y </a:t>
                      </a:r>
                      <a:r>
                        <a:rPr lang="en-US" sz="1000" err="1">
                          <a:effectLst/>
                        </a:rPr>
                        <a:t>equipo</a:t>
                      </a:r>
                      <a:r>
                        <a:rPr lang="en-US" sz="1000">
                          <a:effectLst/>
                        </a:rPr>
                        <a:t> de lab. Y </a:t>
                      </a:r>
                      <a:r>
                        <a:rPr lang="en-US" sz="1000" err="1">
                          <a:effectLst/>
                        </a:rPr>
                        <a:t>oper</a:t>
                      </a:r>
                      <a:r>
                        <a:rPr lang="en-US" sz="1000">
                          <a:effectLst/>
                        </a:rPr>
                        <a:t>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-60498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-60498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8207796"/>
                  </a:ext>
                </a:extLst>
              </a:tr>
              <a:tr h="26882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5300141        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DEP.EDIFICACIONES-MEJORAS INMU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-52279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7941892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5009911        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CTS - </a:t>
                      </a:r>
                      <a:r>
                        <a:rPr lang="en-US" sz="1000" err="1">
                          <a:effectLst/>
                        </a:rPr>
                        <a:t>Empleados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-52000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9310526"/>
                  </a:ext>
                </a:extLst>
              </a:tr>
              <a:tr h="26882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5005751        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SEGURO MEDICO FAMILIAR - RIMAC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-46701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89628579"/>
                  </a:ext>
                </a:extLst>
              </a:tr>
              <a:tr h="26882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99101          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Distribución Other expenses - Back Office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-45592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-45592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158327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5005710        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APORTACIONES ESSALUD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-40125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1038530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5200111        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Transportes</a:t>
                      </a:r>
                      <a:r>
                        <a:rPr lang="en-US" sz="1000">
                          <a:effectLst/>
                        </a:rPr>
                        <a:t> de carga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-39432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-39432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3659417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5505615        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EPP y Ropa de </a:t>
                      </a:r>
                      <a:r>
                        <a:rPr lang="en-US" sz="1000" err="1">
                          <a:effectLst/>
                        </a:rPr>
                        <a:t>Servicio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-39208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-39208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2261402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5001151        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Vacaciones</a:t>
                      </a:r>
                      <a:r>
                        <a:rPr lang="en-US" sz="1000">
                          <a:effectLst/>
                        </a:rPr>
                        <a:t> </a:t>
                      </a:r>
                      <a:r>
                        <a:rPr lang="en-US" sz="1000" err="1">
                          <a:effectLst/>
                        </a:rPr>
                        <a:t>empleados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-38466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007113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5507311        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Mant. De </a:t>
                      </a:r>
                      <a:r>
                        <a:rPr lang="en-US" sz="1000" err="1">
                          <a:effectLst/>
                        </a:rPr>
                        <a:t>inmuebles</a:t>
                      </a:r>
                      <a:r>
                        <a:rPr lang="en-US" sz="1000">
                          <a:effectLst/>
                        </a:rPr>
                        <a:t> </a:t>
                      </a:r>
                      <a:r>
                        <a:rPr lang="en-US" sz="1000" err="1">
                          <a:effectLst/>
                        </a:rPr>
                        <a:t>alquilados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-32777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2319575"/>
                  </a:ext>
                </a:extLst>
              </a:tr>
            </a:tbl>
          </a:graphicData>
        </a:graphic>
      </p:graphicFrame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6247C6D3-F154-4794-A834-07C2C4914DC0}"/>
              </a:ext>
            </a:extLst>
          </p:cNvPr>
          <p:cNvSpPr/>
          <p:nvPr/>
        </p:nvSpPr>
        <p:spPr>
          <a:xfrm rot="14820000">
            <a:off x="3734184" y="3657767"/>
            <a:ext cx="484632" cy="978408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087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8486775" cy="443198"/>
          </a:xfrm>
        </p:spPr>
        <p:txBody>
          <a:bodyPr/>
          <a:lstStyle/>
          <a:p>
            <a:r>
              <a:rPr lang="en-US" dirty="0"/>
              <a:t>World Class Services Pillars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880249CE-2DA9-D242-BB1A-CF0FAE93FD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44013" y="2571750"/>
            <a:ext cx="3714749" cy="2600325"/>
          </a:xfrm>
        </p:spPr>
        <p:txBody>
          <a:bodyPr numCol="2"/>
          <a:lstStyle/>
          <a:p>
            <a:r>
              <a:rPr lang="en-US" sz="1600" dirty="0"/>
              <a:t>World Class Manufacturing consists of 10 Managerial Pillars and 10 Technical Pillars.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A6516F-780B-480C-8E95-C467DFA4F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6" t="19985" r="23008" b="23946"/>
          <a:stretch/>
        </p:blipFill>
        <p:spPr>
          <a:xfrm>
            <a:off x="757239" y="1523015"/>
            <a:ext cx="8072436" cy="4720621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683638E-B532-4688-9224-D9576BBCEA99}"/>
              </a:ext>
            </a:extLst>
          </p:cNvPr>
          <p:cNvSpPr/>
          <p:nvPr/>
        </p:nvSpPr>
        <p:spPr>
          <a:xfrm>
            <a:off x="1564482" y="1857375"/>
            <a:ext cx="1000125" cy="468630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874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>
            <a:extLst>
              <a:ext uri="{FF2B5EF4-FFF2-40B4-BE49-F238E27FC236}">
                <a16:creationId xmlns:a16="http://schemas.microsoft.com/office/drawing/2014/main" id="{C358CA03-4978-5668-597F-16CB237176E2}"/>
              </a:ext>
            </a:extLst>
          </p:cNvPr>
          <p:cNvSpPr txBox="1">
            <a:spLocks/>
          </p:cNvSpPr>
          <p:nvPr/>
        </p:nvSpPr>
        <p:spPr>
          <a:xfrm>
            <a:off x="1199428" y="297009"/>
            <a:ext cx="5392738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/>
              <a:t>2.3 COST DEPLOYMET  </a:t>
            </a:r>
            <a:r>
              <a:rPr lang="es-PE" sz="2800">
                <a:solidFill>
                  <a:srgbClr val="FF6600"/>
                </a:solidFill>
              </a:rPr>
              <a:t>STEP 1</a:t>
            </a:r>
            <a:endParaRPr lang="en-US" sz="2800"/>
          </a:p>
        </p:txBody>
      </p:sp>
      <p:graphicFrame>
        <p:nvGraphicFramePr>
          <p:cNvPr id="93" name="Diagram 92">
            <a:extLst>
              <a:ext uri="{FF2B5EF4-FFF2-40B4-BE49-F238E27FC236}">
                <a16:creationId xmlns:a16="http://schemas.microsoft.com/office/drawing/2014/main" id="{9ABEE99A-7C9F-54E6-C122-9A6C7A51496D}"/>
              </a:ext>
            </a:extLst>
          </p:cNvPr>
          <p:cNvGraphicFramePr/>
          <p:nvPr/>
        </p:nvGraphicFramePr>
        <p:xfrm>
          <a:off x="7958704" y="92075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533A9EE-E668-6224-426D-FA911879F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828248"/>
              </p:ext>
            </p:extLst>
          </p:nvPr>
        </p:nvGraphicFramePr>
        <p:xfrm>
          <a:off x="280736" y="855578"/>
          <a:ext cx="5016681" cy="549567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824347">
                  <a:extLst>
                    <a:ext uri="{9D8B030D-6E8A-4147-A177-3AD203B41FA5}">
                      <a16:colId xmlns:a16="http://schemas.microsoft.com/office/drawing/2014/main" val="137531802"/>
                    </a:ext>
                  </a:extLst>
                </a:gridCol>
                <a:gridCol w="2556041">
                  <a:extLst>
                    <a:ext uri="{9D8B030D-6E8A-4147-A177-3AD203B41FA5}">
                      <a16:colId xmlns:a16="http://schemas.microsoft.com/office/drawing/2014/main" val="811991741"/>
                    </a:ext>
                  </a:extLst>
                </a:gridCol>
                <a:gridCol w="823493">
                  <a:extLst>
                    <a:ext uri="{9D8B030D-6E8A-4147-A177-3AD203B41FA5}">
                      <a16:colId xmlns:a16="http://schemas.microsoft.com/office/drawing/2014/main" val="32219995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74814812"/>
                    </a:ext>
                  </a:extLst>
                </a:gridCol>
              </a:tblGrid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Cod </a:t>
                      </a:r>
                      <a:r>
                        <a:rPr lang="en-US" sz="1000" err="1">
                          <a:effectLst/>
                        </a:rPr>
                        <a:t>cta</a:t>
                      </a:r>
                      <a:r>
                        <a:rPr lang="en-US" sz="1000">
                          <a:effectLst/>
                        </a:rPr>
                        <a:t>.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Line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TTC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WCS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000">
                          <a:effectLst/>
                        </a:rPr>
                        <a:t>Perimeter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39894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92100          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Distribución Personal - </a:t>
                      </a:r>
                      <a:r>
                        <a:rPr lang="en-US" sz="1000" err="1"/>
                        <a:t>Indirectos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-31986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-31986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3420332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5200123        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Transporte </a:t>
                      </a:r>
                      <a:r>
                        <a:rPr lang="en-US" sz="1000" err="1"/>
                        <a:t>colectivo</a:t>
                      </a:r>
                      <a:r>
                        <a:rPr lang="en-US" sz="1000"/>
                        <a:t> de personal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-31030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0381929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5300451        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Dep. Equipos </a:t>
                      </a:r>
                      <a:r>
                        <a:rPr lang="en-US" sz="1000" err="1"/>
                        <a:t>diversos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-30120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725509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5549416        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Castigo</a:t>
                      </a:r>
                      <a:r>
                        <a:rPr lang="en-US" sz="1000"/>
                        <a:t> Unbilled Revenue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-28538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635827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5548610        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Energía</a:t>
                      </a:r>
                      <a:r>
                        <a:rPr lang="en-US" sz="1000"/>
                        <a:t> </a:t>
                      </a:r>
                      <a:r>
                        <a:rPr lang="en-US" sz="1000" err="1"/>
                        <a:t>Eléctrica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-24493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-24493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7559266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5100992        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Examenes</a:t>
                      </a:r>
                      <a:r>
                        <a:rPr lang="en-US" sz="1000"/>
                        <a:t> medicos al personal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-24382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-24382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6007283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5507613        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Herramientas y </a:t>
                      </a:r>
                      <a:r>
                        <a:rPr lang="en-US" sz="1000" err="1"/>
                        <a:t>Repuestos</a:t>
                      </a:r>
                      <a:r>
                        <a:rPr lang="en-US" sz="1000"/>
                        <a:t> - </a:t>
                      </a:r>
                      <a:r>
                        <a:rPr lang="en-US" sz="1000" err="1"/>
                        <a:t>Provisión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-23981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-23981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2941549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5003211        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BONO POR RESULTADO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-21856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68279458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5200119        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Movilidad</a:t>
                      </a:r>
                      <a:r>
                        <a:rPr lang="en-US" sz="1000"/>
                        <a:t> local - vales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-21692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-21692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9875066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5200122        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Movilidad</a:t>
                      </a:r>
                      <a:r>
                        <a:rPr lang="en-US" sz="1000"/>
                        <a:t> local-</a:t>
                      </a:r>
                      <a:r>
                        <a:rPr lang="en-US" sz="1000" err="1"/>
                        <a:t>Comprobantes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-20799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-20799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5610138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5100922        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Ensayos</a:t>
                      </a:r>
                      <a:r>
                        <a:rPr lang="en-US" sz="1000"/>
                        <a:t> </a:t>
                      </a:r>
                      <a:r>
                        <a:rPr lang="en-US" sz="1000" err="1"/>
                        <a:t>análisis,otros</a:t>
                      </a:r>
                      <a:r>
                        <a:rPr lang="en-US" sz="1000"/>
                        <a:t>- </a:t>
                      </a:r>
                      <a:r>
                        <a:rPr lang="en-US" sz="1000" err="1"/>
                        <a:t>terceros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-19494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-19494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509840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5300452        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Dep. Hardware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-18612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0181697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5300213        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Amort. </a:t>
                      </a:r>
                      <a:r>
                        <a:rPr lang="en-US" sz="1000" err="1"/>
                        <a:t>Programas</a:t>
                      </a:r>
                      <a:r>
                        <a:rPr lang="en-US" sz="1000"/>
                        <a:t> de </a:t>
                      </a:r>
                      <a:r>
                        <a:rPr lang="en-US" sz="1000" err="1"/>
                        <a:t>computadoras</a:t>
                      </a:r>
                      <a:r>
                        <a:rPr lang="en-US" sz="1000"/>
                        <a:t> (software)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-18603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7925465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5300422        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Dep.Maquinaria</a:t>
                      </a:r>
                      <a:r>
                        <a:rPr lang="en-US" sz="1000"/>
                        <a:t> y Equipo- </a:t>
                      </a:r>
                      <a:r>
                        <a:rPr lang="en-US" sz="1000" err="1"/>
                        <a:t>Operaciones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-18334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96056741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5505640        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Activo</a:t>
                      </a:r>
                      <a:r>
                        <a:rPr lang="en-US" sz="1000"/>
                        <a:t> </a:t>
                      </a:r>
                      <a:r>
                        <a:rPr lang="en-US" sz="1000" err="1"/>
                        <a:t>fijo</a:t>
                      </a:r>
                      <a:r>
                        <a:rPr lang="en-US" sz="1000"/>
                        <a:t> </a:t>
                      </a:r>
                      <a:r>
                        <a:rPr lang="en-US" sz="1000" err="1"/>
                        <a:t>menor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-17335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-17335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1640812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5523522        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ALQUILER INMUEB- LABORAT CALLA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-16690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-16690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3501939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5003111        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Participación</a:t>
                      </a:r>
                      <a:r>
                        <a:rPr lang="en-US" sz="1000"/>
                        <a:t> de </a:t>
                      </a:r>
                      <a:r>
                        <a:rPr lang="en-US" sz="1000" err="1"/>
                        <a:t>los</a:t>
                      </a:r>
                      <a:r>
                        <a:rPr lang="en-US" sz="1000"/>
                        <a:t> </a:t>
                      </a:r>
                      <a:r>
                        <a:rPr lang="en-US" sz="1000" err="1"/>
                        <a:t>trabajadores</a:t>
                      </a:r>
                      <a:r>
                        <a:rPr lang="en-US" sz="1000"/>
                        <a:t> - </a:t>
                      </a:r>
                      <a:r>
                        <a:rPr lang="en-US" sz="1000" err="1"/>
                        <a:t>corriente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-15840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0064186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5504122        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Correos </a:t>
                      </a:r>
                      <a:r>
                        <a:rPr lang="en-US" sz="1000" err="1"/>
                        <a:t>nacional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-15027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-15027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4603496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5507812        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Servicio</a:t>
                      </a:r>
                      <a:r>
                        <a:rPr lang="en-US" sz="1000"/>
                        <a:t> </a:t>
                      </a:r>
                      <a:r>
                        <a:rPr lang="en-US" sz="1000" err="1"/>
                        <a:t>contratado</a:t>
                      </a:r>
                      <a:r>
                        <a:rPr lang="en-US" sz="1000"/>
                        <a:t> de </a:t>
                      </a:r>
                      <a:r>
                        <a:rPr lang="en-US" sz="1000" err="1"/>
                        <a:t>vigilancia</a:t>
                      </a:r>
                      <a:r>
                        <a:rPr lang="en-US" sz="1000"/>
                        <a:t> y </a:t>
                      </a:r>
                      <a:r>
                        <a:rPr lang="en-US" sz="1000" err="1"/>
                        <a:t>seguridad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-14824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4854789"/>
                  </a:ext>
                </a:extLst>
              </a:tr>
              <a:tr h="257162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5507363        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Mantenimiento Maquinas, Equipo - </a:t>
                      </a:r>
                      <a:r>
                        <a:rPr lang="en-US" sz="1000" err="1"/>
                        <a:t>Provisión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-13532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-13532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7233072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C9E0997-CCAA-4D03-231D-5A525CC3E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43977"/>
              </p:ext>
            </p:extLst>
          </p:nvPr>
        </p:nvGraphicFramePr>
        <p:xfrm>
          <a:off x="5481052" y="855578"/>
          <a:ext cx="4920860" cy="57912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699649">
                  <a:extLst>
                    <a:ext uri="{9D8B030D-6E8A-4147-A177-3AD203B41FA5}">
                      <a16:colId xmlns:a16="http://schemas.microsoft.com/office/drawing/2014/main" val="3788189713"/>
                    </a:ext>
                  </a:extLst>
                </a:gridCol>
                <a:gridCol w="2620336">
                  <a:extLst>
                    <a:ext uri="{9D8B030D-6E8A-4147-A177-3AD203B41FA5}">
                      <a16:colId xmlns:a16="http://schemas.microsoft.com/office/drawing/2014/main" val="424652141"/>
                    </a:ext>
                  </a:extLst>
                </a:gridCol>
                <a:gridCol w="765711">
                  <a:extLst>
                    <a:ext uri="{9D8B030D-6E8A-4147-A177-3AD203B41FA5}">
                      <a16:colId xmlns:a16="http://schemas.microsoft.com/office/drawing/2014/main" val="2343253534"/>
                    </a:ext>
                  </a:extLst>
                </a:gridCol>
                <a:gridCol w="835164">
                  <a:extLst>
                    <a:ext uri="{9D8B030D-6E8A-4147-A177-3AD203B41FA5}">
                      <a16:colId xmlns:a16="http://schemas.microsoft.com/office/drawing/2014/main" val="669765061"/>
                    </a:ext>
                  </a:extLst>
                </a:gridCol>
              </a:tblGrid>
              <a:tr h="292126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Cod </a:t>
                      </a:r>
                      <a:r>
                        <a:rPr lang="en-US" sz="1000" err="1">
                          <a:effectLst/>
                        </a:rPr>
                        <a:t>cta</a:t>
                      </a:r>
                      <a:r>
                        <a:rPr lang="en-US" sz="1000">
                          <a:effectLst/>
                        </a:rPr>
                        <a:t>.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Line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TTC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WCS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000">
                          <a:effectLst/>
                        </a:rPr>
                        <a:t>Perimeter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666836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5005752        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Aportaciones</a:t>
                      </a:r>
                      <a:r>
                        <a:rPr lang="en-US" sz="1000">
                          <a:effectLst/>
                        </a:rPr>
                        <a:t> EPS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-10973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68250789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5507362        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Calibración</a:t>
                      </a:r>
                      <a:r>
                        <a:rPr lang="en-US" sz="1000">
                          <a:effectLst/>
                        </a:rPr>
                        <a:t> de </a:t>
                      </a:r>
                      <a:r>
                        <a:rPr lang="en-US" sz="1000" err="1">
                          <a:effectLst/>
                        </a:rPr>
                        <a:t>equipos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-9646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-9646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3070382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5507811        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Servicio</a:t>
                      </a:r>
                      <a:r>
                        <a:rPr lang="en-US" sz="1000">
                          <a:effectLst/>
                        </a:rPr>
                        <a:t> </a:t>
                      </a:r>
                      <a:r>
                        <a:rPr lang="en-US" sz="1000" err="1">
                          <a:effectLst/>
                        </a:rPr>
                        <a:t>contratado</a:t>
                      </a:r>
                      <a:r>
                        <a:rPr lang="en-US" sz="1000">
                          <a:effectLst/>
                        </a:rPr>
                        <a:t> de </a:t>
                      </a:r>
                      <a:r>
                        <a:rPr lang="en-US" sz="1000" err="1">
                          <a:effectLst/>
                        </a:rPr>
                        <a:t>limpieza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-9526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10272522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5507331        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Mant.Muebles</a:t>
                      </a:r>
                      <a:r>
                        <a:rPr lang="en-US" sz="1000">
                          <a:effectLst/>
                        </a:rPr>
                        <a:t> y </a:t>
                      </a:r>
                      <a:r>
                        <a:rPr lang="en-US" sz="1000" err="1">
                          <a:effectLst/>
                        </a:rPr>
                        <a:t>Enseres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-8782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54488340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5507611        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UTILES DE ASEO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-7511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-7511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2386514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5511655        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Licencias</a:t>
                      </a:r>
                      <a:r>
                        <a:rPr lang="en-US" sz="1000">
                          <a:effectLst/>
                        </a:rPr>
                        <a:t> de software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-7494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5961071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5001161        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Asignación</a:t>
                      </a:r>
                      <a:r>
                        <a:rPr lang="en-US" sz="1000">
                          <a:effectLst/>
                        </a:rPr>
                        <a:t> familiar-</a:t>
                      </a:r>
                      <a:r>
                        <a:rPr lang="en-US" sz="1000" err="1">
                          <a:effectLst/>
                        </a:rPr>
                        <a:t>Empleados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-7365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6407931"/>
                  </a:ext>
                </a:extLst>
              </a:tr>
              <a:tr h="146063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95100          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Distribución Travel - </a:t>
                      </a:r>
                      <a:r>
                        <a:rPr lang="en-US" sz="1000" err="1">
                          <a:effectLst/>
                        </a:rPr>
                        <a:t>Indirectos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-7029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83439775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5504121        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Correos </a:t>
                      </a:r>
                      <a:r>
                        <a:rPr lang="en-US" sz="1000" err="1">
                          <a:effectLst/>
                        </a:rPr>
                        <a:t>internacional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-6753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-6753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3663058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5507342        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Mant. Aire </a:t>
                      </a:r>
                      <a:r>
                        <a:rPr lang="en-US" sz="1000" err="1">
                          <a:effectLst/>
                        </a:rPr>
                        <a:t>Acondicionado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-6598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-6598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8278575"/>
                  </a:ext>
                </a:extLst>
              </a:tr>
              <a:tr h="146063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98100          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Distribución </a:t>
                      </a:r>
                      <a:r>
                        <a:rPr lang="en-US" sz="1000" err="1">
                          <a:effectLst/>
                        </a:rPr>
                        <a:t>Depreciación</a:t>
                      </a:r>
                      <a:r>
                        <a:rPr lang="en-US" sz="1000">
                          <a:effectLst/>
                        </a:rPr>
                        <a:t> - </a:t>
                      </a:r>
                      <a:r>
                        <a:rPr lang="en-US" sz="1000" err="1">
                          <a:effectLst/>
                        </a:rPr>
                        <a:t>Indirectos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-6470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7552957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5548631        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Agua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-6292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-6292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565819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5003221        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Bonif</a:t>
                      </a:r>
                      <a:r>
                        <a:rPr lang="en-US" sz="1000">
                          <a:effectLst/>
                        </a:rPr>
                        <a:t>. </a:t>
                      </a:r>
                      <a:r>
                        <a:rPr lang="en-US" sz="1000" err="1">
                          <a:effectLst/>
                        </a:rPr>
                        <a:t>extraordinaria</a:t>
                      </a:r>
                      <a:r>
                        <a:rPr lang="en-US" sz="1000">
                          <a:effectLst/>
                        </a:rPr>
                        <a:t> </a:t>
                      </a:r>
                      <a:r>
                        <a:rPr lang="en-US" sz="1000" err="1">
                          <a:effectLst/>
                        </a:rPr>
                        <a:t>empleado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-6199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3848979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5511610        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Materiales para Computadora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-6065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1378997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5511532        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Alquiler</a:t>
                      </a:r>
                      <a:r>
                        <a:rPr lang="en-US" sz="1000">
                          <a:effectLst/>
                        </a:rPr>
                        <a:t> de </a:t>
                      </a:r>
                      <a:r>
                        <a:rPr lang="en-US" sz="1000" err="1">
                          <a:effectLst/>
                        </a:rPr>
                        <a:t>Impresoras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-5920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41308167"/>
                  </a:ext>
                </a:extLst>
              </a:tr>
              <a:tr h="146063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98101          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Distribución </a:t>
                      </a:r>
                      <a:r>
                        <a:rPr lang="en-US" sz="1000" err="1">
                          <a:effectLst/>
                        </a:rPr>
                        <a:t>Depreciación</a:t>
                      </a:r>
                      <a:r>
                        <a:rPr lang="en-US" sz="1000">
                          <a:effectLst/>
                        </a:rPr>
                        <a:t> - Back Office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-5193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55404656"/>
                  </a:ext>
                </a:extLst>
              </a:tr>
              <a:tr h="146063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93100          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Distribución Other Group - </a:t>
                      </a:r>
                      <a:r>
                        <a:rPr lang="en-US" sz="1000" err="1">
                          <a:effectLst/>
                        </a:rPr>
                        <a:t>Indirectos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-4767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-4767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7736285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5002231        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>
                          <a:effectLst/>
                        </a:rPr>
                        <a:t>Sobretiempo</a:t>
                      </a:r>
                      <a:r>
                        <a:rPr lang="en-US" sz="1000">
                          <a:effectLst/>
                        </a:rPr>
                        <a:t> </a:t>
                      </a:r>
                      <a:r>
                        <a:rPr lang="en-US" sz="1000" err="1">
                          <a:effectLst/>
                        </a:rPr>
                        <a:t>empleados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-4736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-4736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58966103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5001131        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AGUINALDO EMPLEADOS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-4502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70165737"/>
                  </a:ext>
                </a:extLst>
              </a:tr>
              <a:tr h="292126">
                <a:tc>
                  <a:txBody>
                    <a:bodyPr/>
                    <a:lstStyle/>
                    <a:p>
                      <a:pPr algn="r"/>
                      <a:r>
                        <a:rPr lang="en-US" sz="1000">
                          <a:effectLst/>
                        </a:rPr>
                        <a:t>5506608        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UTILES DE ESCRITORIO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-4491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-4491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36870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5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>
            <a:extLst>
              <a:ext uri="{FF2B5EF4-FFF2-40B4-BE49-F238E27FC236}">
                <a16:creationId xmlns:a16="http://schemas.microsoft.com/office/drawing/2014/main" id="{C358CA03-4978-5668-597F-16CB237176E2}"/>
              </a:ext>
            </a:extLst>
          </p:cNvPr>
          <p:cNvSpPr txBox="1">
            <a:spLocks/>
          </p:cNvSpPr>
          <p:nvPr/>
        </p:nvSpPr>
        <p:spPr>
          <a:xfrm>
            <a:off x="1199428" y="297009"/>
            <a:ext cx="5392738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/>
              <a:t>2.3 COST DEPLOYMET  </a:t>
            </a:r>
            <a:r>
              <a:rPr lang="es-PE" sz="2800">
                <a:solidFill>
                  <a:srgbClr val="FF6600"/>
                </a:solidFill>
              </a:rPr>
              <a:t>STEP 1</a:t>
            </a:r>
            <a:endParaRPr lang="en-US" sz="2800"/>
          </a:p>
        </p:txBody>
      </p:sp>
      <p:graphicFrame>
        <p:nvGraphicFramePr>
          <p:cNvPr id="93" name="Diagram 92">
            <a:extLst>
              <a:ext uri="{FF2B5EF4-FFF2-40B4-BE49-F238E27FC236}">
                <a16:creationId xmlns:a16="http://schemas.microsoft.com/office/drawing/2014/main" id="{9ABEE99A-7C9F-54E6-C122-9A6C7A51496D}"/>
              </a:ext>
            </a:extLst>
          </p:cNvPr>
          <p:cNvGraphicFramePr/>
          <p:nvPr/>
        </p:nvGraphicFramePr>
        <p:xfrm>
          <a:off x="7958704" y="92075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B08234-F756-8357-CC1E-E0740850B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380159"/>
              </p:ext>
            </p:extLst>
          </p:nvPr>
        </p:nvGraphicFramePr>
        <p:xfrm>
          <a:off x="347578" y="882317"/>
          <a:ext cx="4794222" cy="582810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633972">
                  <a:extLst>
                    <a:ext uri="{9D8B030D-6E8A-4147-A177-3AD203B41FA5}">
                      <a16:colId xmlns:a16="http://schemas.microsoft.com/office/drawing/2014/main" val="3250807091"/>
                    </a:ext>
                  </a:extLst>
                </a:gridCol>
                <a:gridCol w="2513262">
                  <a:extLst>
                    <a:ext uri="{9D8B030D-6E8A-4147-A177-3AD203B41FA5}">
                      <a16:colId xmlns:a16="http://schemas.microsoft.com/office/drawing/2014/main" val="1600027790"/>
                    </a:ext>
                  </a:extLst>
                </a:gridCol>
                <a:gridCol w="684462">
                  <a:extLst>
                    <a:ext uri="{9D8B030D-6E8A-4147-A177-3AD203B41FA5}">
                      <a16:colId xmlns:a16="http://schemas.microsoft.com/office/drawing/2014/main" val="3744525563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3310458457"/>
                    </a:ext>
                  </a:extLst>
                </a:gridCol>
              </a:tblGrid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Cod </a:t>
                      </a:r>
                      <a:r>
                        <a:rPr lang="en-US" sz="900" err="1">
                          <a:effectLst/>
                        </a:rPr>
                        <a:t>cta</a:t>
                      </a:r>
                      <a:r>
                        <a:rPr lang="en-US" sz="900">
                          <a:effectLst/>
                        </a:rPr>
                        <a:t>.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Line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TTC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WCS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900">
                          <a:effectLst/>
                        </a:rPr>
                        <a:t> Perimeter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143702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93120          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Distribución Subcontracted 3rd - </a:t>
                      </a:r>
                      <a:r>
                        <a:rPr lang="en-US" sz="900" err="1"/>
                        <a:t>Indirecto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-4474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-4474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1044431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5100815        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Eliminacion</a:t>
                      </a:r>
                      <a:r>
                        <a:rPr lang="en-US" sz="900"/>
                        <a:t> y </a:t>
                      </a:r>
                      <a:r>
                        <a:rPr lang="en-US" sz="900" err="1"/>
                        <a:t>tratamiento</a:t>
                      </a:r>
                      <a:r>
                        <a:rPr lang="en-US" sz="900"/>
                        <a:t> de </a:t>
                      </a:r>
                      <a:r>
                        <a:rPr lang="en-US" sz="900" err="1"/>
                        <a:t>desechos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-4374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-4374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8050175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95101          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Distribución Travel - Back Office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-4236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07344179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5511441        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Mant.Software</a:t>
                      </a:r>
                      <a:r>
                        <a:rPr lang="en-US" sz="900"/>
                        <a:t> - </a:t>
                      </a:r>
                      <a:r>
                        <a:rPr lang="en-US" sz="900" err="1"/>
                        <a:t>terceros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-4223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7058097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5511353        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Mant. Red Local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-4198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814965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5110921        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Ensayos</a:t>
                      </a:r>
                      <a:r>
                        <a:rPr lang="en-US" sz="900"/>
                        <a:t> </a:t>
                      </a:r>
                      <a:r>
                        <a:rPr lang="en-US" sz="900" err="1"/>
                        <a:t>análisis</a:t>
                      </a:r>
                      <a:r>
                        <a:rPr lang="en-US" sz="900"/>
                        <a:t> - </a:t>
                      </a:r>
                      <a:r>
                        <a:rPr lang="en-US" sz="900" err="1"/>
                        <a:t>subsidirias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-3645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2141302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5504642        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Celular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-3410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67863786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5300144        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Dep. </a:t>
                      </a:r>
                      <a:r>
                        <a:rPr lang="en-US" sz="900" err="1"/>
                        <a:t>Muebles</a:t>
                      </a:r>
                      <a:r>
                        <a:rPr lang="en-US" sz="900"/>
                        <a:t> y </a:t>
                      </a:r>
                      <a:r>
                        <a:rPr lang="en-US" sz="900" err="1"/>
                        <a:t>Enseres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-3176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2655622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5511351        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Mant. Hardware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-3104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0274395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5507619        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Materiales </a:t>
                      </a:r>
                      <a:r>
                        <a:rPr lang="en-US" sz="900" err="1"/>
                        <a:t>eléctricos</a:t>
                      </a:r>
                      <a:r>
                        <a:rPr lang="en-US" sz="900"/>
                        <a:t> - Mantenimiento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-2452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-2452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3764537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5100816        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Servicios</a:t>
                      </a:r>
                      <a:r>
                        <a:rPr lang="en-US" sz="900"/>
                        <a:t> de </a:t>
                      </a:r>
                      <a:r>
                        <a:rPr lang="en-US" sz="900" err="1"/>
                        <a:t>limpieza</a:t>
                      </a:r>
                      <a:r>
                        <a:rPr lang="en-US" sz="900"/>
                        <a:t> Industrial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-2416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-2416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0926782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93121          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Distribución Subcontracted 3rd - Back Office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-2324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-2324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5499704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5100291        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Honorarios</a:t>
                      </a:r>
                      <a:r>
                        <a:rPr lang="en-US" sz="900"/>
                        <a:t> - </a:t>
                      </a:r>
                      <a:r>
                        <a:rPr lang="en-US" sz="900" err="1"/>
                        <a:t>consultoría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-2164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69639651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5005731        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Seguro </a:t>
                      </a:r>
                      <a:r>
                        <a:rPr lang="en-US" sz="900" err="1"/>
                        <a:t>complementario</a:t>
                      </a:r>
                      <a:r>
                        <a:rPr lang="en-US" sz="900"/>
                        <a:t> de </a:t>
                      </a:r>
                      <a:r>
                        <a:rPr lang="en-US" sz="900" err="1"/>
                        <a:t>trabajo</a:t>
                      </a:r>
                      <a:r>
                        <a:rPr lang="en-US" sz="900"/>
                        <a:t> de </a:t>
                      </a:r>
                      <a:r>
                        <a:rPr lang="en-US" sz="900" err="1"/>
                        <a:t>riesgo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-2103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7144705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5004514        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Gastos</a:t>
                      </a:r>
                      <a:r>
                        <a:rPr lang="en-US" sz="900"/>
                        <a:t> de </a:t>
                      </a:r>
                      <a:r>
                        <a:rPr lang="en-US" sz="900" err="1"/>
                        <a:t>cafetería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-2049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92034234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5200994        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Gastos</a:t>
                      </a:r>
                      <a:r>
                        <a:rPr lang="en-US" sz="900"/>
                        <a:t> de Flete de </a:t>
                      </a:r>
                      <a:r>
                        <a:rPr lang="en-US" sz="900" err="1"/>
                        <a:t>importación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-1817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83980568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5004511        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Agasajos</a:t>
                      </a:r>
                      <a:r>
                        <a:rPr lang="en-US" sz="900"/>
                        <a:t> al personal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-1775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2674775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5506607        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FORMATOS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-1213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-1213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0986231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5511609        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Materiales de </a:t>
                      </a:r>
                      <a:r>
                        <a:rPr lang="en-US" sz="900" err="1"/>
                        <a:t>Copiadora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-1180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5418711"/>
                  </a:ext>
                </a:extLst>
              </a:tr>
              <a:tr h="277529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5507618        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/>
                        <a:t>gastos</a:t>
                      </a:r>
                      <a:r>
                        <a:rPr lang="en-US" sz="900"/>
                        <a:t> de </a:t>
                      </a:r>
                      <a:r>
                        <a:rPr lang="en-US" sz="900" err="1"/>
                        <a:t>ferreteria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-1096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-1096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835019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FEDF63B-4001-7DA5-1E76-FDB0ED480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794003"/>
              </p:ext>
            </p:extLst>
          </p:nvPr>
        </p:nvGraphicFramePr>
        <p:xfrm>
          <a:off x="5414210" y="855578"/>
          <a:ext cx="4931552" cy="584776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701168">
                  <a:extLst>
                    <a:ext uri="{9D8B030D-6E8A-4147-A177-3AD203B41FA5}">
                      <a16:colId xmlns:a16="http://schemas.microsoft.com/office/drawing/2014/main" val="3295053944"/>
                    </a:ext>
                  </a:extLst>
                </a:gridCol>
                <a:gridCol w="2665881">
                  <a:extLst>
                    <a:ext uri="{9D8B030D-6E8A-4147-A177-3AD203B41FA5}">
                      <a16:colId xmlns:a16="http://schemas.microsoft.com/office/drawing/2014/main" val="3319463840"/>
                    </a:ext>
                  </a:extLst>
                </a:gridCol>
                <a:gridCol w="767665">
                  <a:extLst>
                    <a:ext uri="{9D8B030D-6E8A-4147-A177-3AD203B41FA5}">
                      <a16:colId xmlns:a16="http://schemas.microsoft.com/office/drawing/2014/main" val="2127857800"/>
                    </a:ext>
                  </a:extLst>
                </a:gridCol>
                <a:gridCol w="796838">
                  <a:extLst>
                    <a:ext uri="{9D8B030D-6E8A-4147-A177-3AD203B41FA5}">
                      <a16:colId xmlns:a16="http://schemas.microsoft.com/office/drawing/2014/main" val="4212441580"/>
                    </a:ext>
                  </a:extLst>
                </a:gridCol>
              </a:tblGrid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Cod </a:t>
                      </a:r>
                      <a:r>
                        <a:rPr lang="en-US" sz="900" err="1">
                          <a:effectLst/>
                        </a:rPr>
                        <a:t>cta</a:t>
                      </a:r>
                      <a:r>
                        <a:rPr lang="en-US" sz="900">
                          <a:effectLst/>
                        </a:rPr>
                        <a:t>.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Line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TTC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WCS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900">
                          <a:effectLst/>
                        </a:rPr>
                        <a:t>Perimeter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16552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5005741        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SEGURO DE VIDA LEY 4916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-992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5477435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5504123        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Mensajería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-644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1039062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5003223        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Bonos </a:t>
                      </a:r>
                      <a:r>
                        <a:rPr lang="en-US" sz="900" err="1">
                          <a:effectLst/>
                        </a:rPr>
                        <a:t>por</a:t>
                      </a:r>
                      <a:r>
                        <a:rPr lang="en-US" sz="900">
                          <a:effectLst/>
                        </a:rPr>
                        <a:t> Internet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-597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9394837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5004244        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Incentivos</a:t>
                      </a:r>
                      <a:r>
                        <a:rPr lang="en-US" sz="900">
                          <a:effectLst/>
                        </a:rPr>
                        <a:t> al Personal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-264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7862094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5100999        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Otros </a:t>
                      </a:r>
                      <a:r>
                        <a:rPr lang="en-US" sz="900" err="1">
                          <a:effectLst/>
                        </a:rPr>
                        <a:t>servicios</a:t>
                      </a:r>
                      <a:r>
                        <a:rPr lang="en-US" sz="900">
                          <a:effectLst/>
                        </a:rPr>
                        <a:t> </a:t>
                      </a:r>
                      <a:r>
                        <a:rPr lang="en-US" sz="900" err="1">
                          <a:effectLst/>
                        </a:rPr>
                        <a:t>diversos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-143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4963812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5200161        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Gastos</a:t>
                      </a:r>
                      <a:r>
                        <a:rPr lang="en-US" sz="900">
                          <a:effectLst/>
                        </a:rPr>
                        <a:t> de </a:t>
                      </a:r>
                      <a:r>
                        <a:rPr lang="en-US" sz="900" err="1">
                          <a:effectLst/>
                        </a:rPr>
                        <a:t>viaje</a:t>
                      </a:r>
                      <a:r>
                        <a:rPr lang="en-US" sz="900">
                          <a:effectLst/>
                        </a:rPr>
                        <a:t> local - </a:t>
                      </a:r>
                      <a:r>
                        <a:rPr lang="en-US" sz="900" err="1">
                          <a:effectLst/>
                        </a:rPr>
                        <a:t>Movilidad</a:t>
                      </a:r>
                      <a:r>
                        <a:rPr lang="en-US" sz="900">
                          <a:effectLst/>
                        </a:rPr>
                        <a:t> </a:t>
                      </a:r>
                      <a:r>
                        <a:rPr lang="en-US" sz="900" err="1">
                          <a:effectLst/>
                        </a:rPr>
                        <a:t>Pasajes</a:t>
                      </a:r>
                      <a:r>
                        <a:rPr lang="en-US" sz="900">
                          <a:effectLst/>
                        </a:rPr>
                        <a:t> Aéreos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-133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8289768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5004252        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Alimentación</a:t>
                      </a:r>
                      <a:r>
                        <a:rPr lang="en-US" sz="900">
                          <a:effectLst/>
                        </a:rPr>
                        <a:t> principal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248552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5200120        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SEGURO DE VEHICULOS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-51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8672534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5200141        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Gastos</a:t>
                      </a:r>
                      <a:r>
                        <a:rPr lang="en-US" sz="900">
                          <a:effectLst/>
                        </a:rPr>
                        <a:t> de </a:t>
                      </a:r>
                      <a:r>
                        <a:rPr lang="en-US" sz="900" err="1">
                          <a:effectLst/>
                        </a:rPr>
                        <a:t>alimentación</a:t>
                      </a:r>
                      <a:r>
                        <a:rPr lang="en-US" sz="900">
                          <a:effectLst/>
                        </a:rPr>
                        <a:t> - local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-44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65207768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5014410        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Capacitación</a:t>
                      </a:r>
                      <a:r>
                        <a:rPr lang="en-US" sz="900">
                          <a:effectLst/>
                        </a:rPr>
                        <a:t> al personal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-36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-36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70174032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5200153        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Gastos</a:t>
                      </a:r>
                      <a:r>
                        <a:rPr lang="en-US" sz="900">
                          <a:effectLst/>
                        </a:rPr>
                        <a:t> de </a:t>
                      </a:r>
                      <a:r>
                        <a:rPr lang="en-US" sz="900" err="1">
                          <a:effectLst/>
                        </a:rPr>
                        <a:t>viaje</a:t>
                      </a:r>
                      <a:r>
                        <a:rPr lang="en-US" sz="900">
                          <a:effectLst/>
                        </a:rPr>
                        <a:t> local - </a:t>
                      </a:r>
                      <a:r>
                        <a:rPr lang="en-US" sz="900" err="1">
                          <a:effectLst/>
                        </a:rPr>
                        <a:t>otros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431178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5014513        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Botiquin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0669742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5014962        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Otros </a:t>
                      </a:r>
                      <a:r>
                        <a:rPr lang="en-US" sz="900" err="1">
                          <a:effectLst/>
                        </a:rPr>
                        <a:t>servicios</a:t>
                      </a:r>
                      <a:r>
                        <a:rPr lang="en-US" sz="900">
                          <a:effectLst/>
                        </a:rPr>
                        <a:t> - </a:t>
                      </a:r>
                      <a:r>
                        <a:rPr lang="en-US" sz="900" err="1">
                          <a:effectLst/>
                        </a:rPr>
                        <a:t>relacionados</a:t>
                      </a:r>
                      <a:r>
                        <a:rPr lang="en-US" sz="900">
                          <a:effectLst/>
                        </a:rPr>
                        <a:t> al personal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-13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3499263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5200131        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Gastos</a:t>
                      </a:r>
                      <a:r>
                        <a:rPr lang="en-US" sz="900">
                          <a:effectLst/>
                        </a:rPr>
                        <a:t> de </a:t>
                      </a:r>
                      <a:r>
                        <a:rPr lang="en-US" sz="900" err="1">
                          <a:effectLst/>
                        </a:rPr>
                        <a:t>alojamiento</a:t>
                      </a:r>
                      <a:r>
                        <a:rPr lang="en-US" sz="900">
                          <a:effectLst/>
                        </a:rPr>
                        <a:t> local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4409056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5504641        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Teléfono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3507649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5200151        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Gastos</a:t>
                      </a:r>
                      <a:r>
                        <a:rPr lang="en-US" sz="900">
                          <a:effectLst/>
                        </a:rPr>
                        <a:t> de </a:t>
                      </a:r>
                      <a:r>
                        <a:rPr lang="en-US" sz="900" err="1">
                          <a:effectLst/>
                        </a:rPr>
                        <a:t>pasaje</a:t>
                      </a:r>
                      <a:r>
                        <a:rPr lang="en-US" sz="900">
                          <a:effectLst/>
                        </a:rPr>
                        <a:t> y </a:t>
                      </a:r>
                      <a:r>
                        <a:rPr lang="en-US" sz="900" err="1">
                          <a:effectLst/>
                        </a:rPr>
                        <a:t>movilidad</a:t>
                      </a:r>
                      <a:r>
                        <a:rPr lang="en-US" sz="900">
                          <a:effectLst/>
                        </a:rPr>
                        <a:t> - local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83559192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5100971        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SERVICIO DE CUSTODIA DE DOCUMENTOS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7934804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5504993        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WAN NACIONAL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3610559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93101          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Distribución Other Group - Back Office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341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0763145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5015951        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Personal eventual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697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84545692"/>
                  </a:ext>
                </a:extLst>
              </a:tr>
              <a:tr h="265402"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5016111        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err="1">
                          <a:effectLst/>
                        </a:rPr>
                        <a:t>Subvención</a:t>
                      </a:r>
                      <a:r>
                        <a:rPr lang="en-US" sz="900">
                          <a:effectLst/>
                        </a:rPr>
                        <a:t> del </a:t>
                      </a:r>
                      <a:r>
                        <a:rPr lang="en-US" sz="900" err="1">
                          <a:effectLst/>
                        </a:rPr>
                        <a:t>gobierno</a:t>
                      </a:r>
                      <a:r>
                        <a:rPr lang="en-US" sz="900">
                          <a:effectLst/>
                        </a:rPr>
                        <a:t> para </a:t>
                      </a:r>
                      <a:r>
                        <a:rPr lang="en-US" sz="900" err="1">
                          <a:effectLst/>
                        </a:rPr>
                        <a:t>gastos</a:t>
                      </a:r>
                      <a:r>
                        <a:rPr lang="en-US" sz="900">
                          <a:effectLst/>
                        </a:rPr>
                        <a:t> de personal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1001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17732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882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1">
            <a:extLst>
              <a:ext uri="{FF2B5EF4-FFF2-40B4-BE49-F238E27FC236}">
                <a16:creationId xmlns:a16="http://schemas.microsoft.com/office/drawing/2014/main" id="{C358CA03-4978-5668-597F-16CB237176E2}"/>
              </a:ext>
            </a:extLst>
          </p:cNvPr>
          <p:cNvSpPr txBox="1">
            <a:spLocks/>
          </p:cNvSpPr>
          <p:nvPr/>
        </p:nvSpPr>
        <p:spPr>
          <a:xfrm>
            <a:off x="1199428" y="297009"/>
            <a:ext cx="5392738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/>
              <a:t>2.3 COST DEPLOYMET  </a:t>
            </a:r>
            <a:r>
              <a:rPr lang="es-PE" sz="2800">
                <a:solidFill>
                  <a:srgbClr val="FF6600"/>
                </a:solidFill>
              </a:rPr>
              <a:t>STEP 1</a:t>
            </a:r>
            <a:endParaRPr lang="en-US" sz="2800"/>
          </a:p>
        </p:txBody>
      </p:sp>
      <p:graphicFrame>
        <p:nvGraphicFramePr>
          <p:cNvPr id="93" name="Diagram 92">
            <a:extLst>
              <a:ext uri="{FF2B5EF4-FFF2-40B4-BE49-F238E27FC236}">
                <a16:creationId xmlns:a16="http://schemas.microsoft.com/office/drawing/2014/main" id="{9ABEE99A-7C9F-54E6-C122-9A6C7A51496D}"/>
              </a:ext>
            </a:extLst>
          </p:cNvPr>
          <p:cNvGraphicFramePr/>
          <p:nvPr/>
        </p:nvGraphicFramePr>
        <p:xfrm>
          <a:off x="7958704" y="92075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15D5169-3F5D-C684-041F-46446ED5C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022831"/>
              </p:ext>
            </p:extLst>
          </p:nvPr>
        </p:nvGraphicFramePr>
        <p:xfrm>
          <a:off x="1057384" y="1577472"/>
          <a:ext cx="4084086" cy="478092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921222">
                  <a:extLst>
                    <a:ext uri="{9D8B030D-6E8A-4147-A177-3AD203B41FA5}">
                      <a16:colId xmlns:a16="http://schemas.microsoft.com/office/drawing/2014/main" val="1416972255"/>
                    </a:ext>
                  </a:extLst>
                </a:gridCol>
                <a:gridCol w="3162864">
                  <a:extLst>
                    <a:ext uri="{9D8B030D-6E8A-4147-A177-3AD203B41FA5}">
                      <a16:colId xmlns:a16="http://schemas.microsoft.com/office/drawing/2014/main" val="2982759534"/>
                    </a:ext>
                  </a:extLst>
                </a:gridCol>
              </a:tblGrid>
              <a:tr h="20106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Cod </a:t>
                      </a:r>
                      <a:r>
                        <a:rPr lang="en-US" sz="1200" err="1">
                          <a:effectLst/>
                        </a:rPr>
                        <a:t>cta</a:t>
                      </a:r>
                      <a:r>
                        <a:rPr lang="en-US" sz="1200">
                          <a:effectLst/>
                        </a:rPr>
                        <a:t>.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Line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99143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5522443        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Mant.Software</a:t>
                      </a:r>
                      <a:r>
                        <a:rPr lang="en-US" sz="1100"/>
                        <a:t> - </a:t>
                      </a:r>
                      <a:r>
                        <a:rPr lang="en-US" sz="1100" err="1"/>
                        <a:t>grupo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3228963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5522997        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WAN INTERNACIONAL/GRUPO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9469234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5523991        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OTROS SERVICIOS INTERDIVISIONA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2305710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5110931        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Otros </a:t>
                      </a:r>
                      <a:r>
                        <a:rPr lang="en-US" sz="1100" err="1"/>
                        <a:t>servicios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subsidiarias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6614763"/>
                  </a:ext>
                </a:extLst>
              </a:tr>
              <a:tr h="20106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93140          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Distribución Subcontracted Group - </a:t>
                      </a:r>
                      <a:r>
                        <a:rPr lang="en-US" sz="1100" err="1"/>
                        <a:t>Indirecto</a:t>
                      </a:r>
                      <a:endParaRPr lang="en-US" sz="1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8081658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5501411        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Cuentas </a:t>
                      </a:r>
                      <a:r>
                        <a:rPr lang="en-US" sz="1100" err="1"/>
                        <a:t>por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cobrar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comerciales</a:t>
                      </a:r>
                      <a:r>
                        <a:rPr lang="en-US" sz="1100"/>
                        <a:t> -</a:t>
                      </a:r>
                      <a:r>
                        <a:rPr lang="en-US" sz="1100" err="1"/>
                        <a:t>terceros</a:t>
                      </a:r>
                      <a:endParaRPr lang="en-US" sz="1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9754287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5505561        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Alquiler</a:t>
                      </a:r>
                      <a:r>
                        <a:rPr lang="en-US" sz="1100"/>
                        <a:t> de </a:t>
                      </a:r>
                      <a:r>
                        <a:rPr lang="en-US" sz="1100" err="1"/>
                        <a:t>equipos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diversos</a:t>
                      </a:r>
                      <a:endParaRPr lang="en-US" sz="1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98421915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5508711        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Publicidad divisional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3430910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5508712        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Publicidad </a:t>
                      </a:r>
                      <a:r>
                        <a:rPr lang="en-US" sz="1100" err="1"/>
                        <a:t>institucional</a:t>
                      </a:r>
                      <a:endParaRPr lang="en-US" sz="1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9926058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5510222        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Consultores/Asesores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16224433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5513911        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Gastos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bancarios</a:t>
                      </a:r>
                      <a:endParaRPr lang="en-US" sz="1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909395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5514131        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IGV no </a:t>
                      </a:r>
                      <a:r>
                        <a:rPr lang="en-US" sz="1100" err="1"/>
                        <a:t>recuperado</a:t>
                      </a:r>
                      <a:endParaRPr lang="en-US" sz="1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1012279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5514321        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/>
                        <a:t>Arbitrios</a:t>
                      </a:r>
                      <a:r>
                        <a:rPr lang="en-US" sz="1100"/>
                        <a:t> </a:t>
                      </a:r>
                      <a:r>
                        <a:rPr lang="en-US" sz="1100" err="1"/>
                        <a:t>municipales</a:t>
                      </a:r>
                      <a:r>
                        <a:rPr lang="en-US" sz="1100"/>
                        <a:t> y seg. </a:t>
                      </a:r>
                      <a:r>
                        <a:rPr lang="en-US" sz="1100" err="1"/>
                        <a:t>Ciudadana</a:t>
                      </a:r>
                      <a:endParaRPr lang="en-US" sz="1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65622888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5516300        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SUSCRIP. REVISTAS Y PUBLICACIO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5058657"/>
                  </a:ext>
                </a:extLst>
              </a:tr>
              <a:tr h="3127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5516302        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COTIZACIONES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227477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1A4A10C-3E22-771E-C092-BCED867F0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119165"/>
              </p:ext>
            </p:extLst>
          </p:nvPr>
        </p:nvGraphicFramePr>
        <p:xfrm>
          <a:off x="5654842" y="1550736"/>
          <a:ext cx="4298005" cy="4746805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969473">
                  <a:extLst>
                    <a:ext uri="{9D8B030D-6E8A-4147-A177-3AD203B41FA5}">
                      <a16:colId xmlns:a16="http://schemas.microsoft.com/office/drawing/2014/main" val="1645250032"/>
                    </a:ext>
                  </a:extLst>
                </a:gridCol>
                <a:gridCol w="3328532">
                  <a:extLst>
                    <a:ext uri="{9D8B030D-6E8A-4147-A177-3AD203B41FA5}">
                      <a16:colId xmlns:a16="http://schemas.microsoft.com/office/drawing/2014/main" val="2796294196"/>
                    </a:ext>
                  </a:extLst>
                </a:gridCol>
              </a:tblGrid>
              <a:tr h="2550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Cod </a:t>
                      </a:r>
                      <a:r>
                        <a:rPr lang="en-US" sz="1100" err="1">
                          <a:effectLst/>
                        </a:rPr>
                        <a:t>cta</a:t>
                      </a:r>
                      <a:r>
                        <a:rPr lang="en-US" sz="1100">
                          <a:effectLst/>
                        </a:rPr>
                        <a:t>.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Line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41194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5516411        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LICENCIAS Y DERECHOS DE VIGENC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9292171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5516442        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err="1">
                          <a:effectLst/>
                        </a:rPr>
                        <a:t>Provisión</a:t>
                      </a:r>
                      <a:r>
                        <a:rPr lang="en-US" sz="1100">
                          <a:effectLst/>
                        </a:rPr>
                        <a:t> MTTO, Software - IT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1887188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5516652        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err="1">
                          <a:effectLst/>
                        </a:rPr>
                        <a:t>Provisión</a:t>
                      </a:r>
                      <a:r>
                        <a:rPr lang="en-US" sz="1100">
                          <a:effectLst/>
                        </a:rPr>
                        <a:t> Exchange - IT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5923805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5516653        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err="1">
                          <a:effectLst/>
                        </a:rPr>
                        <a:t>Provisión</a:t>
                      </a:r>
                      <a:r>
                        <a:rPr lang="en-US" sz="1100">
                          <a:effectLst/>
                        </a:rPr>
                        <a:t> Wan International - IT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31730542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5516921        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err="1">
                          <a:effectLst/>
                        </a:rPr>
                        <a:t>Sanciones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Administrativas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fiscales-multas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852208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5516922        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SANC. ADMIN. FISCALES-INTERESE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55293597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5516991        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Otros </a:t>
                      </a:r>
                      <a:r>
                        <a:rPr lang="en-US" sz="1100" err="1">
                          <a:effectLst/>
                        </a:rPr>
                        <a:t>Ingresos</a:t>
                      </a:r>
                      <a:r>
                        <a:rPr lang="en-US" sz="1100">
                          <a:effectLst/>
                        </a:rPr>
                        <a:t> de </a:t>
                      </a:r>
                      <a:r>
                        <a:rPr lang="en-US" sz="1100" err="1">
                          <a:effectLst/>
                        </a:rPr>
                        <a:t>gestión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diversos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86084317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5516999        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Otros </a:t>
                      </a:r>
                      <a:r>
                        <a:rPr lang="en-US" sz="1100" err="1">
                          <a:effectLst/>
                        </a:rPr>
                        <a:t>gastos</a:t>
                      </a:r>
                      <a:r>
                        <a:rPr lang="en-US" sz="1100">
                          <a:effectLst/>
                        </a:rPr>
                        <a:t> de gestion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9677886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99100          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Distribución Other expenses - </a:t>
                      </a:r>
                      <a:r>
                        <a:rPr lang="en-US" sz="1100" err="1">
                          <a:effectLst/>
                        </a:rPr>
                        <a:t>Indirectos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029810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5517600        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PERDIDA POR DIFERENCIA DE CAMB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4994658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5517760        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DIFERENCIA DE CAMBIO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16279462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5519392        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err="1">
                          <a:effectLst/>
                        </a:rPr>
                        <a:t>Retenciones</a:t>
                      </a:r>
                      <a:r>
                        <a:rPr lang="en-US" sz="1100">
                          <a:effectLst/>
                        </a:rPr>
                        <a:t> del Exterior no Recuperable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03894223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5545111        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 err="1">
                          <a:effectLst/>
                        </a:rPr>
                        <a:t>Descuentos</a:t>
                      </a:r>
                      <a:r>
                        <a:rPr lang="en-US" sz="1100">
                          <a:effectLst/>
                        </a:rPr>
                        <a:t> </a:t>
                      </a:r>
                      <a:r>
                        <a:rPr lang="en-US" sz="1100" err="1">
                          <a:effectLst/>
                        </a:rPr>
                        <a:t>concedidos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85690871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5547130        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Seguro de </a:t>
                      </a:r>
                      <a:r>
                        <a:rPr lang="en-US" sz="1100" err="1">
                          <a:effectLst/>
                        </a:rPr>
                        <a:t>robo</a:t>
                      </a:r>
                      <a:r>
                        <a:rPr lang="en-US" sz="1100">
                          <a:effectLst/>
                        </a:rPr>
                        <a:t> y </a:t>
                      </a:r>
                      <a:r>
                        <a:rPr lang="en-US" sz="1100" err="1">
                          <a:effectLst/>
                        </a:rPr>
                        <a:t>asalto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1291403"/>
                  </a:ext>
                </a:extLst>
              </a:tr>
              <a:tr h="29944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5547140        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Seguro </a:t>
                      </a:r>
                      <a:r>
                        <a:rPr lang="en-US" sz="1100" err="1">
                          <a:effectLst/>
                        </a:rPr>
                        <a:t>responsabilidad</a:t>
                      </a:r>
                      <a:r>
                        <a:rPr lang="en-US" sz="1100">
                          <a:effectLst/>
                        </a:rPr>
                        <a:t> civil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750586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5558766-A8A0-7F00-7549-72AE3D1CF27C}"/>
              </a:ext>
            </a:extLst>
          </p:cNvPr>
          <p:cNvSpPr txBox="1"/>
          <p:nvPr/>
        </p:nvSpPr>
        <p:spPr>
          <a:xfrm>
            <a:off x="887663" y="967873"/>
            <a:ext cx="4882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b="1">
                <a:latin typeface="Arial"/>
                <a:cs typeface="Arial"/>
              </a:rPr>
              <a:t>Accounts that were not part of the TTC</a:t>
            </a:r>
            <a:endParaRPr lang="en-US" b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0936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31">
            <a:extLst>
              <a:ext uri="{FF2B5EF4-FFF2-40B4-BE49-F238E27FC236}">
                <a16:creationId xmlns:a16="http://schemas.microsoft.com/office/drawing/2014/main" id="{35354BF1-840C-412D-B4EF-99EAB3556F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2505347"/>
              </p:ext>
            </p:extLst>
          </p:nvPr>
        </p:nvGraphicFramePr>
        <p:xfrm>
          <a:off x="3402978" y="2267890"/>
          <a:ext cx="5662649" cy="3449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32">
            <a:extLst>
              <a:ext uri="{FF2B5EF4-FFF2-40B4-BE49-F238E27FC236}">
                <a16:creationId xmlns:a16="http://schemas.microsoft.com/office/drawing/2014/main" id="{4E7D536C-B828-4E99-BFB4-18C6D6C808FA}"/>
              </a:ext>
            </a:extLst>
          </p:cNvPr>
          <p:cNvSpPr txBox="1"/>
          <p:nvPr/>
        </p:nvSpPr>
        <p:spPr>
          <a:xfrm>
            <a:off x="4698156" y="3723891"/>
            <a:ext cx="10515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E" sz="2000" b="1">
                <a:solidFill>
                  <a:schemeClr val="bg1"/>
                </a:solidFill>
              </a:rPr>
              <a:t>(66%)</a:t>
            </a: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3EFDBFA5-CD8B-405B-8C07-94FABCEE763C}"/>
              </a:ext>
            </a:extLst>
          </p:cNvPr>
          <p:cNvSpPr txBox="1"/>
          <p:nvPr/>
        </p:nvSpPr>
        <p:spPr>
          <a:xfrm>
            <a:off x="5051042" y="3028733"/>
            <a:ext cx="17214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E" b="1">
                <a:solidFill>
                  <a:schemeClr val="bg1"/>
                </a:solidFill>
              </a:rPr>
              <a:t>USD 2,203 K</a:t>
            </a:r>
          </a:p>
        </p:txBody>
      </p:sp>
      <p:sp>
        <p:nvSpPr>
          <p:cNvPr id="18" name="Arrow: Left 36">
            <a:extLst>
              <a:ext uri="{FF2B5EF4-FFF2-40B4-BE49-F238E27FC236}">
                <a16:creationId xmlns:a16="http://schemas.microsoft.com/office/drawing/2014/main" id="{30BC429B-05CD-4025-A78D-84D6265AE03A}"/>
              </a:ext>
            </a:extLst>
          </p:cNvPr>
          <p:cNvSpPr/>
          <p:nvPr/>
        </p:nvSpPr>
        <p:spPr bwMode="auto">
          <a:xfrm>
            <a:off x="7192048" y="2881094"/>
            <a:ext cx="2316141" cy="762000"/>
          </a:xfrm>
          <a:prstGeom prst="lef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COST PERIMETER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26F18507-C57D-4FEA-AE9B-374CE54942D3}"/>
              </a:ext>
            </a:extLst>
          </p:cNvPr>
          <p:cNvSpPr txBox="1"/>
          <p:nvPr/>
        </p:nvSpPr>
        <p:spPr>
          <a:xfrm>
            <a:off x="8678522" y="3590904"/>
            <a:ext cx="2515744" cy="27699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s-PE" sz="1200" b="1" dirty="0" err="1">
                <a:solidFill>
                  <a:schemeClr val="bg1"/>
                </a:solidFill>
              </a:rPr>
              <a:t>We</a:t>
            </a:r>
            <a:r>
              <a:rPr lang="es-PE" sz="1200" b="1" dirty="0">
                <a:solidFill>
                  <a:schemeClr val="bg1"/>
                </a:solidFill>
              </a:rPr>
              <a:t> </a:t>
            </a:r>
            <a:r>
              <a:rPr lang="es-PE" sz="1200" b="1" dirty="0" err="1">
                <a:solidFill>
                  <a:schemeClr val="bg1"/>
                </a:solidFill>
              </a:rPr>
              <a:t>will</a:t>
            </a:r>
            <a:r>
              <a:rPr lang="es-PE" sz="1200" b="1" dirty="0">
                <a:solidFill>
                  <a:schemeClr val="bg1"/>
                </a:solidFill>
              </a:rPr>
              <a:t> </a:t>
            </a:r>
            <a:r>
              <a:rPr lang="es-PE" sz="1200" b="1" dirty="0" err="1">
                <a:solidFill>
                  <a:schemeClr val="bg1"/>
                </a:solidFill>
              </a:rPr>
              <a:t>focus</a:t>
            </a:r>
            <a:r>
              <a:rPr lang="es-PE" sz="1200" b="1" dirty="0">
                <a:solidFill>
                  <a:schemeClr val="bg1"/>
                </a:solidFill>
              </a:rPr>
              <a:t> on </a:t>
            </a:r>
            <a:r>
              <a:rPr lang="es-PE" sz="1200" b="1" dirty="0" err="1">
                <a:solidFill>
                  <a:schemeClr val="bg1"/>
                </a:solidFill>
              </a:rPr>
              <a:t>these</a:t>
            </a:r>
            <a:r>
              <a:rPr lang="es-PE" sz="1200" b="1" dirty="0">
                <a:solidFill>
                  <a:schemeClr val="bg1"/>
                </a:solidFill>
              </a:rPr>
              <a:t> </a:t>
            </a:r>
            <a:r>
              <a:rPr lang="es-PE" sz="1200" b="1" dirty="0" err="1">
                <a:solidFill>
                  <a:schemeClr val="bg1"/>
                </a:solidFill>
              </a:rPr>
              <a:t>losses</a:t>
            </a:r>
            <a:endParaRPr lang="es-PE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36" name="Tabla 10">
            <a:extLst>
              <a:ext uri="{FF2B5EF4-FFF2-40B4-BE49-F238E27FC236}">
                <a16:creationId xmlns:a16="http://schemas.microsoft.com/office/drawing/2014/main" id="{0B3EA3E0-07CC-375D-7243-A2DF44672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282663"/>
              </p:ext>
            </p:extLst>
          </p:nvPr>
        </p:nvGraphicFramePr>
        <p:xfrm>
          <a:off x="711685" y="1727442"/>
          <a:ext cx="3077939" cy="1285367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393357">
                  <a:extLst>
                    <a:ext uri="{9D8B030D-6E8A-4147-A177-3AD203B41FA5}">
                      <a16:colId xmlns:a16="http://schemas.microsoft.com/office/drawing/2014/main" val="737870064"/>
                    </a:ext>
                  </a:extLst>
                </a:gridCol>
                <a:gridCol w="1684582">
                  <a:extLst>
                    <a:ext uri="{9D8B030D-6E8A-4147-A177-3AD203B41FA5}">
                      <a16:colId xmlns:a16="http://schemas.microsoft.com/office/drawing/2014/main" val="553838894"/>
                    </a:ext>
                  </a:extLst>
                </a:gridCol>
              </a:tblGrid>
              <a:tr h="566821">
                <a:tc>
                  <a:txBody>
                    <a:bodyPr/>
                    <a:lstStyle/>
                    <a:p>
                      <a:pPr algn="ctr" fontAlgn="b"/>
                      <a:endParaRPr lang="es-CO" sz="1600" b="1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s-CO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TTC </a:t>
                      </a:r>
                    </a:p>
                    <a:p>
                      <a:pPr lvl="0" algn="ctr">
                        <a:buNone/>
                      </a:pPr>
                      <a:endParaRPr lang="es-CO" sz="1600" b="1" u="none" strike="noStrike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67" marR="3867" marT="3867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 WCS </a:t>
                      </a:r>
                      <a:endParaRPr lang="es-CO" sz="16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s-CO" sz="16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Perimeter</a:t>
                      </a:r>
                      <a:r>
                        <a:rPr lang="es-CO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CO" sz="16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7" marR="3867" marT="3867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696371"/>
                  </a:ext>
                </a:extLst>
              </a:tr>
              <a:tr h="549980"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 $  -3,342,375</a:t>
                      </a:r>
                      <a:endParaRPr lang="es-CO" sz="16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7" marR="3867" marT="3867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 $  -2,203,356 </a:t>
                      </a:r>
                      <a:endParaRPr lang="es-CO" sz="16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7" marR="3867" marT="3867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737000"/>
                  </a:ext>
                </a:extLst>
              </a:tr>
            </a:tbl>
          </a:graphicData>
        </a:graphic>
      </p:graphicFrame>
      <p:sp>
        <p:nvSpPr>
          <p:cNvPr id="70" name="Title 1">
            <a:extLst>
              <a:ext uri="{FF2B5EF4-FFF2-40B4-BE49-F238E27FC236}">
                <a16:creationId xmlns:a16="http://schemas.microsoft.com/office/drawing/2014/main" id="{F5CE050E-A05F-7270-552F-209D38CEFFF0}"/>
              </a:ext>
            </a:extLst>
          </p:cNvPr>
          <p:cNvSpPr txBox="1">
            <a:spLocks/>
          </p:cNvSpPr>
          <p:nvPr/>
        </p:nvSpPr>
        <p:spPr>
          <a:xfrm>
            <a:off x="1132586" y="323746"/>
            <a:ext cx="5392738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/>
              <a:t>2.3 COST DEPLOYMET  </a:t>
            </a:r>
            <a:r>
              <a:rPr lang="es-PE" sz="2800">
                <a:solidFill>
                  <a:srgbClr val="FF6600"/>
                </a:solidFill>
              </a:rPr>
              <a:t>STEP 1</a:t>
            </a:r>
            <a:endParaRPr lang="en-US" sz="2800"/>
          </a:p>
        </p:txBody>
      </p:sp>
      <p:graphicFrame>
        <p:nvGraphicFramePr>
          <p:cNvPr id="72" name="Diagram 71">
            <a:extLst>
              <a:ext uri="{FF2B5EF4-FFF2-40B4-BE49-F238E27FC236}">
                <a16:creationId xmlns:a16="http://schemas.microsoft.com/office/drawing/2014/main" id="{57E54F12-7156-63BA-8597-DA9203B0F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6677925"/>
              </p:ext>
            </p:extLst>
          </p:nvPr>
        </p:nvGraphicFramePr>
        <p:xfrm>
          <a:off x="7958704" y="92075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11">
            <a:extLst>
              <a:ext uri="{FF2B5EF4-FFF2-40B4-BE49-F238E27FC236}">
                <a16:creationId xmlns:a16="http://schemas.microsoft.com/office/drawing/2014/main" id="{064B14A3-394E-F076-6639-BA1243F1152C}"/>
              </a:ext>
            </a:extLst>
          </p:cNvPr>
          <p:cNvSpPr txBox="1"/>
          <p:nvPr/>
        </p:nvSpPr>
        <p:spPr>
          <a:xfrm>
            <a:off x="733402" y="3458823"/>
            <a:ext cx="2729104" cy="523220"/>
          </a:xfrm>
          <a:prstGeom prst="rect">
            <a:avLst/>
          </a:prstGeom>
          <a:solidFill>
            <a:schemeClr val="accent3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" sz="1400" b="1" dirty="0">
                <a:solidFill>
                  <a:schemeClr val="bg1"/>
                </a:solidFill>
                <a:latin typeface="Arial"/>
                <a:cs typeface="Arial"/>
              </a:rPr>
              <a:t>Estimated from 2021
(In the month of March 2021)</a:t>
            </a:r>
            <a:endParaRPr lang="en-US" sz="1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700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r>
              <a:rPr lang="es-PE" sz="2800"/>
              <a:t>2.3 COST DEPLOYMET  </a:t>
            </a:r>
            <a:r>
              <a:rPr lang="es-PE" sz="2800">
                <a:solidFill>
                  <a:srgbClr val="FF6600"/>
                </a:solidFill>
              </a:rPr>
              <a:t>STEP 1</a:t>
            </a:r>
            <a:endParaRPr lang="en-US" sz="2800"/>
          </a:p>
        </p:txBody>
      </p:sp>
      <p:graphicFrame>
        <p:nvGraphicFramePr>
          <p:cNvPr id="20" name="Diagram 1">
            <a:extLst>
              <a:ext uri="{FF2B5EF4-FFF2-40B4-BE49-F238E27FC236}">
                <a16:creationId xmlns:a16="http://schemas.microsoft.com/office/drawing/2014/main" id="{F9D5D1ED-333C-4CA2-9A00-6950861071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9789816"/>
              </p:ext>
            </p:extLst>
          </p:nvPr>
        </p:nvGraphicFramePr>
        <p:xfrm>
          <a:off x="7750886" y="383020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Title 1">
            <a:extLst>
              <a:ext uri="{FF2B5EF4-FFF2-40B4-BE49-F238E27FC236}">
                <a16:creationId xmlns:a16="http://schemas.microsoft.com/office/drawing/2014/main" id="{F09C6229-D156-44A0-B8EE-F3C70758127D}"/>
              </a:ext>
            </a:extLst>
          </p:cNvPr>
          <p:cNvSpPr txBox="1">
            <a:spLocks/>
          </p:cNvSpPr>
          <p:nvPr/>
        </p:nvSpPr>
        <p:spPr>
          <a:xfrm>
            <a:off x="6754239" y="1682742"/>
            <a:ext cx="2829635" cy="3398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s-PE" sz="1600" b="1" spc="-5">
                <a:latin typeface="+mn-lt"/>
                <a:ea typeface="+mn-ea"/>
                <a:cs typeface="Arial"/>
              </a:rPr>
              <a:t>CHART EVOLUTION COST</a:t>
            </a:r>
            <a:endParaRPr lang="es-PE" sz="1600" b="1">
              <a:cs typeface="Arial"/>
            </a:endParaRPr>
          </a:p>
          <a:p>
            <a:pPr lvl="0" algn="ctr">
              <a:lnSpc>
                <a:spcPct val="100000"/>
              </a:lnSpc>
              <a:tabLst>
                <a:tab pos="457200" algn="l"/>
              </a:tabLst>
            </a:pPr>
            <a:r>
              <a:rPr lang="es-PE" sz="1600" b="1" spc="-5">
                <a:latin typeface="+mn-lt"/>
                <a:ea typeface="+mn-ea"/>
                <a:cs typeface="Arial"/>
              </a:rPr>
              <a:t>(USD)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s-PE" sz="1400" b="1" spc="-5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528320" algn="l"/>
              </a:tabLst>
            </a:pPr>
            <a:endParaRPr lang="es-CO" sz="1400" spc="-5">
              <a:cs typeface="Arial"/>
            </a:endParaRPr>
          </a:p>
          <a:p>
            <a:pPr marL="527685" lvl="1" indent="-172720">
              <a:lnSpc>
                <a:spcPct val="100000"/>
              </a:lnSpc>
              <a:spcBef>
                <a:spcPts val="655"/>
              </a:spcBef>
              <a:buChar char="•"/>
            </a:pPr>
            <a:endParaRPr lang="en-US" sz="1400">
              <a:solidFill>
                <a:srgbClr val="000000"/>
              </a:solidFill>
              <a:cs typeface="Arial"/>
            </a:endParaRPr>
          </a:p>
          <a:p>
            <a:pPr algn="ctr">
              <a:lnSpc>
                <a:spcPct val="100000"/>
              </a:lnSpc>
            </a:pPr>
            <a:endParaRPr lang="en-US" sz="2200">
              <a:solidFill>
                <a:srgbClr val="FF6600"/>
              </a:solidFill>
              <a:cs typeface="Arial" panose="020B0604020202020204"/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C048B063-606C-2C03-9AAE-12C4D76A9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247960"/>
              </p:ext>
            </p:extLst>
          </p:nvPr>
        </p:nvGraphicFramePr>
        <p:xfrm>
          <a:off x="209933" y="1428682"/>
          <a:ext cx="3973053" cy="45796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692973">
                  <a:extLst>
                    <a:ext uri="{9D8B030D-6E8A-4147-A177-3AD203B41FA5}">
                      <a16:colId xmlns:a16="http://schemas.microsoft.com/office/drawing/2014/main" val="1828969691"/>
                    </a:ext>
                  </a:extLst>
                </a:gridCol>
                <a:gridCol w="2160336">
                  <a:extLst>
                    <a:ext uri="{9D8B030D-6E8A-4147-A177-3AD203B41FA5}">
                      <a16:colId xmlns:a16="http://schemas.microsoft.com/office/drawing/2014/main" val="1646982060"/>
                    </a:ext>
                  </a:extLst>
                </a:gridCol>
                <a:gridCol w="1119744">
                  <a:extLst>
                    <a:ext uri="{9D8B030D-6E8A-4147-A177-3AD203B41FA5}">
                      <a16:colId xmlns:a16="http://schemas.microsoft.com/office/drawing/2014/main" val="374824638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Cod </a:t>
                      </a:r>
                      <a:r>
                        <a:rPr lang="en-US" sz="1200" err="1">
                          <a:effectLst/>
                        </a:rPr>
                        <a:t>cta</a:t>
                      </a:r>
                      <a:r>
                        <a:rPr lang="en-US" sz="1200">
                          <a:effectLst/>
                        </a:rPr>
                        <a:t>.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Line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WCS Perimeter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6449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5001110        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Personal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-505275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91117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5505619        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Material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tecnico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(Otros)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-411644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87886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92101          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Distribución Personal - Back Office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-207298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27373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5505601        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Material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tecnico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vidrios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y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plasticos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-202120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15349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5507612        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HERRAMIENTAS Y REPUESTOS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-169415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523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5505602        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Material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tecnico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reactivos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-142816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83298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5505603        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Material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tecnico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(gases)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-81425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91041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5507361        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Mant.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Maq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, y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equipo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de lab. Y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oper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-60498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99703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99101          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Distribución Other expenses - Back Office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-45592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0042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5200111        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Transportes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de carga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-39432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84784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5505615        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EPP y Ropa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Servicio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-39208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706189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92100          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Distribución Personal -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</a:rPr>
                        <a:t>Indirectos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-31986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3326717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196F1FA4-04B4-477A-8F3E-BE56E4C84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2491" y="2248785"/>
            <a:ext cx="5653851" cy="38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22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r>
              <a:rPr lang="es-PE" sz="2800" dirty="0"/>
              <a:t>2.4 COST DEPLOYMET  </a:t>
            </a:r>
            <a:r>
              <a:rPr lang="es-PE" sz="2800" dirty="0">
                <a:solidFill>
                  <a:srgbClr val="FF6600"/>
                </a:solidFill>
              </a:rPr>
              <a:t>STEP 2</a:t>
            </a:r>
            <a:endParaRPr lang="en-US" sz="2800" dirty="0"/>
          </a:p>
        </p:txBody>
      </p:sp>
      <p:graphicFrame>
        <p:nvGraphicFramePr>
          <p:cNvPr id="9" name="Diagram 1">
            <a:extLst>
              <a:ext uri="{FF2B5EF4-FFF2-40B4-BE49-F238E27FC236}">
                <a16:creationId xmlns:a16="http://schemas.microsoft.com/office/drawing/2014/main" id="{C4649D01-5EE9-4EEB-BD5C-32A93EAB07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8303288"/>
              </p:ext>
            </p:extLst>
          </p:nvPr>
        </p:nvGraphicFramePr>
        <p:xfrm>
          <a:off x="7783115" y="488684"/>
          <a:ext cx="3013968" cy="82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B2C7253F-6389-47A2-950E-F7342BFF587D}"/>
              </a:ext>
            </a:extLst>
          </p:cNvPr>
          <p:cNvSpPr txBox="1">
            <a:spLocks/>
          </p:cNvSpPr>
          <p:nvPr/>
        </p:nvSpPr>
        <p:spPr bwMode="auto">
          <a:xfrm>
            <a:off x="465137" y="1188872"/>
            <a:ext cx="1536192" cy="4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PE" sz="1800" b="1" kern="0">
                <a:solidFill>
                  <a:schemeClr val="tx1"/>
                </a:solidFill>
              </a:rPr>
              <a:t>A MATRIX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8FA863E-7234-466B-BE74-B507BF5C36AF}"/>
              </a:ext>
            </a:extLst>
          </p:cNvPr>
          <p:cNvSpPr txBox="1"/>
          <p:nvPr/>
        </p:nvSpPr>
        <p:spPr>
          <a:xfrm>
            <a:off x="1859482" y="1231282"/>
            <a:ext cx="451895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PE" sz="1600" b="1" dirty="0" err="1">
                <a:solidFill>
                  <a:schemeClr val="accent3"/>
                </a:solidFill>
              </a:rPr>
              <a:t>Identification</a:t>
            </a:r>
            <a:r>
              <a:rPr lang="es-PE" sz="1600" b="1" dirty="0">
                <a:solidFill>
                  <a:schemeClr val="accent3"/>
                </a:solidFill>
              </a:rPr>
              <a:t> of </a:t>
            </a:r>
            <a:r>
              <a:rPr lang="es-PE" sz="1600" b="1" dirty="0" err="1">
                <a:solidFill>
                  <a:schemeClr val="accent3"/>
                </a:solidFill>
              </a:rPr>
              <a:t>loss</a:t>
            </a:r>
            <a:r>
              <a:rPr lang="es-PE" sz="1600" b="1" dirty="0">
                <a:solidFill>
                  <a:schemeClr val="accent3"/>
                </a:solidFill>
              </a:rPr>
              <a:t> and </a:t>
            </a:r>
            <a:r>
              <a:rPr lang="es-PE" sz="1600" b="1" dirty="0" err="1">
                <a:solidFill>
                  <a:schemeClr val="accent3"/>
                </a:solidFill>
              </a:rPr>
              <a:t>waste</a:t>
            </a:r>
            <a:r>
              <a:rPr lang="es-PE" sz="1600" b="1" dirty="0">
                <a:solidFill>
                  <a:schemeClr val="accent3"/>
                </a:solidFill>
              </a:rPr>
              <a:t> </a:t>
            </a:r>
            <a:r>
              <a:rPr lang="es-PE" sz="1600" b="1" dirty="0" err="1">
                <a:solidFill>
                  <a:schemeClr val="accent3"/>
                </a:solidFill>
              </a:rPr>
              <a:t>quality</a:t>
            </a:r>
            <a:endParaRPr lang="es-PE" sz="1600" b="1" dirty="0">
              <a:solidFill>
                <a:schemeClr val="accent3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4ABAF33-94FB-421F-B0A0-F04DFF7B64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13"/>
          <a:stretch/>
        </p:blipFill>
        <p:spPr>
          <a:xfrm>
            <a:off x="171450" y="1719511"/>
            <a:ext cx="11849100" cy="367341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F5F0EDD-8579-4365-A433-73A6138F05CD}"/>
              </a:ext>
            </a:extLst>
          </p:cNvPr>
          <p:cNvSpPr txBox="1"/>
          <p:nvPr/>
        </p:nvSpPr>
        <p:spPr>
          <a:xfrm>
            <a:off x="3642677" y="5711399"/>
            <a:ext cx="19723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sz="1200" b="1"/>
              <a:t>Shows </a:t>
            </a:r>
            <a:r>
              <a:rPr lang="es-PE" sz="1200" b="1" err="1"/>
              <a:t>the</a:t>
            </a:r>
            <a:r>
              <a:rPr lang="es-PE" sz="1200" b="1"/>
              <a:t> link </a:t>
            </a:r>
            <a:r>
              <a:rPr lang="es-PE" sz="1200" b="1" err="1"/>
              <a:t>between</a:t>
            </a:r>
            <a:r>
              <a:rPr lang="es-PE" sz="1200" b="1"/>
              <a:t> Losses </a:t>
            </a:r>
            <a:r>
              <a:rPr lang="es-PE" sz="1200" b="1" err="1"/>
              <a:t>identified</a:t>
            </a:r>
            <a:r>
              <a:rPr lang="es-PE" sz="1200" b="1"/>
              <a:t> and </a:t>
            </a:r>
            <a:r>
              <a:rPr lang="es-PE" sz="1200" b="1" err="1"/>
              <a:t>Workstations</a:t>
            </a:r>
            <a:endParaRPr lang="es-PE" sz="1200" b="1"/>
          </a:p>
        </p:txBody>
      </p:sp>
      <p:sp>
        <p:nvSpPr>
          <p:cNvPr id="17" name="Explosion: 14 Points 12">
            <a:extLst>
              <a:ext uri="{FF2B5EF4-FFF2-40B4-BE49-F238E27FC236}">
                <a16:creationId xmlns:a16="http://schemas.microsoft.com/office/drawing/2014/main" id="{F8A5966F-6C24-492C-8092-0C9E5230CE0A}"/>
              </a:ext>
            </a:extLst>
          </p:cNvPr>
          <p:cNvSpPr/>
          <p:nvPr/>
        </p:nvSpPr>
        <p:spPr bwMode="auto">
          <a:xfrm>
            <a:off x="359981" y="5116714"/>
            <a:ext cx="3282696" cy="1645920"/>
          </a:xfrm>
          <a:prstGeom prst="irregularSeal2">
            <a:avLst/>
          </a:prstGeom>
          <a:solidFill>
            <a:sysClr val="window" lastClr="FFF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01D547DB-F27F-4AF3-A123-5227E1BD0268}"/>
              </a:ext>
            </a:extLst>
          </p:cNvPr>
          <p:cNvSpPr txBox="1"/>
          <p:nvPr/>
        </p:nvSpPr>
        <p:spPr>
          <a:xfrm>
            <a:off x="1223974" y="5669128"/>
            <a:ext cx="1271016" cy="586994"/>
          </a:xfrm>
          <a:prstGeom prst="rect">
            <a:avLst/>
          </a:prstGeom>
          <a:solidFill>
            <a:sysClr val="window" lastClr="FFFFFF"/>
          </a:solidFill>
          <a:ln w="9525" cmpd="sng">
            <a:noFill/>
          </a:ln>
          <a:effectLst/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s-PE" sz="1200" b="1" kern="0" dirty="0">
                <a:solidFill>
                  <a:sysClr val="windowText" lastClr="000000"/>
                </a:solidFill>
                <a:latin typeface="Calibri" panose="020F0502020204030204"/>
              </a:rPr>
              <a:t>37 </a:t>
            </a:r>
            <a:r>
              <a:rPr lang="es-PE" sz="1200" b="1" kern="0" dirty="0" err="1">
                <a:solidFill>
                  <a:sysClr val="windowText" lastClr="000000"/>
                </a:solidFill>
                <a:latin typeface="Calibri" panose="020F0502020204030204"/>
              </a:rPr>
              <a:t>Type</a:t>
            </a:r>
            <a:r>
              <a:rPr lang="es-PE" sz="1200" b="1" kern="0" dirty="0">
                <a:solidFill>
                  <a:sysClr val="windowText" lastClr="000000"/>
                </a:solidFill>
                <a:latin typeface="Calibri" panose="020F0502020204030204"/>
              </a:rPr>
              <a:t> of </a:t>
            </a:r>
            <a:r>
              <a:rPr lang="es-PE" sz="1200" b="1" kern="0" dirty="0" err="1">
                <a:solidFill>
                  <a:sysClr val="windowText" lastClr="000000"/>
                </a:solidFill>
                <a:latin typeface="Calibri" panose="020F0502020204030204"/>
              </a:rPr>
              <a:t>Losses</a:t>
            </a:r>
            <a:r>
              <a:rPr lang="es-PE" sz="1200" b="1" kern="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s-PE" sz="1200" b="1" kern="0" dirty="0" err="1">
                <a:solidFill>
                  <a:sysClr val="windowText" lastClr="000000"/>
                </a:solidFill>
                <a:latin typeface="Calibri" panose="020F0502020204030204"/>
              </a:rPr>
              <a:t>Identified</a:t>
            </a:r>
            <a:endParaRPr lang="es-PE" sz="1200" b="1" kern="0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9" name="Explosion: 8 Points 14">
            <a:extLst>
              <a:ext uri="{FF2B5EF4-FFF2-40B4-BE49-F238E27FC236}">
                <a16:creationId xmlns:a16="http://schemas.microsoft.com/office/drawing/2014/main" id="{F6621B3B-6B54-49AF-8366-B0CB58D10696}"/>
              </a:ext>
            </a:extLst>
          </p:cNvPr>
          <p:cNvSpPr/>
          <p:nvPr/>
        </p:nvSpPr>
        <p:spPr bwMode="auto">
          <a:xfrm>
            <a:off x="8402026" y="1057557"/>
            <a:ext cx="3054096" cy="1874520"/>
          </a:xfrm>
          <a:prstGeom prst="irregularSeal1">
            <a:avLst/>
          </a:prstGeom>
          <a:solidFill>
            <a:sysClr val="window" lastClr="FFFFFF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CC49ECF-3E49-4FC8-8B86-955287576453}"/>
              </a:ext>
            </a:extLst>
          </p:cNvPr>
          <p:cNvSpPr txBox="1"/>
          <p:nvPr/>
        </p:nvSpPr>
        <p:spPr>
          <a:xfrm>
            <a:off x="8966453" y="1727743"/>
            <a:ext cx="192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PE" sz="1200" b="1" kern="0">
                <a:solidFill>
                  <a:sysClr val="windowText" lastClr="000000"/>
                </a:solidFill>
                <a:latin typeface="Calibri" panose="020F0502020204030204"/>
              </a:rPr>
              <a:t>20 Sub-</a:t>
            </a:r>
            <a:r>
              <a:rPr lang="es-PE" sz="1200" b="1" kern="0" err="1">
                <a:solidFill>
                  <a:sysClr val="windowText" lastClr="000000"/>
                </a:solidFill>
                <a:latin typeface="Calibri" panose="020F0502020204030204"/>
              </a:rPr>
              <a:t>Processes</a:t>
            </a:r>
            <a:endParaRPr lang="es-PE" sz="1200" b="1" kern="0">
              <a:solidFill>
                <a:sysClr val="windowText" lastClr="000000"/>
              </a:solidFill>
              <a:latin typeface="Calibri" panose="020F0502020204030204"/>
            </a:endParaRPr>
          </a:p>
          <a:p>
            <a:pPr algn="ctr">
              <a:defRPr/>
            </a:pPr>
            <a:r>
              <a:rPr lang="es-PE" sz="1200" b="1" kern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r>
              <a:rPr lang="es-PE" sz="1200" b="1" kern="0" err="1">
                <a:solidFill>
                  <a:sysClr val="windowText" lastClr="000000"/>
                </a:solidFill>
                <a:latin typeface="Calibri" panose="020F0502020204030204"/>
              </a:rPr>
              <a:t>Identified</a:t>
            </a:r>
            <a:endParaRPr lang="es-PE" sz="1200" b="1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39" name="Picture 39">
            <a:extLst>
              <a:ext uri="{FF2B5EF4-FFF2-40B4-BE49-F238E27FC236}">
                <a16:creationId xmlns:a16="http://schemas.microsoft.com/office/drawing/2014/main" id="{429F8CF3-C7DB-DAA6-C6AE-65F314FBD9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7663" y="5534004"/>
            <a:ext cx="4280568" cy="8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5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2.5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COST DEPLOYMET</a:t>
            </a: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C7253F-6389-47A2-950E-F7342BFF587D}"/>
              </a:ext>
            </a:extLst>
          </p:cNvPr>
          <p:cNvSpPr txBox="1">
            <a:spLocks/>
          </p:cNvSpPr>
          <p:nvPr/>
        </p:nvSpPr>
        <p:spPr bwMode="auto">
          <a:xfrm>
            <a:off x="465137" y="1188872"/>
            <a:ext cx="1536192" cy="4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PE" sz="1800" b="1" kern="0">
                <a:solidFill>
                  <a:schemeClr val="tx1"/>
                </a:solidFill>
              </a:rPr>
              <a:t>B MATRIX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8FA863E-7234-466B-BE74-B507BF5C36AF}"/>
              </a:ext>
            </a:extLst>
          </p:cNvPr>
          <p:cNvSpPr txBox="1"/>
          <p:nvPr/>
        </p:nvSpPr>
        <p:spPr>
          <a:xfrm>
            <a:off x="1997594" y="1245137"/>
            <a:ext cx="451895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Separation</a:t>
            </a:r>
            <a:r>
              <a:rPr kumimoji="0" lang="es-PE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of causal </a:t>
            </a:r>
            <a:r>
              <a:rPr kumimoji="0" lang="es-PE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from</a:t>
            </a:r>
            <a:r>
              <a:rPr kumimoji="0" lang="es-PE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s-PE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resulting</a:t>
            </a:r>
            <a:r>
              <a:rPr kumimoji="0" lang="es-PE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s-PE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losses</a:t>
            </a:r>
            <a:endParaRPr kumimoji="0" lang="es-PE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F5F0EDD-8579-4365-A433-73A6138F05CD}"/>
              </a:ext>
            </a:extLst>
          </p:cNvPr>
          <p:cNvSpPr txBox="1"/>
          <p:nvPr/>
        </p:nvSpPr>
        <p:spPr>
          <a:xfrm>
            <a:off x="3032919" y="5977738"/>
            <a:ext cx="76355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/>
              <a:t>It defines the impact of each causal loss on the process and generates a resultant losses in each work substation. This will allow to identify real sources of losses</a:t>
            </a:r>
            <a:endParaRPr lang="es-PE" sz="12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717627-54A4-4126-8BC7-30293FC0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7" y="2000985"/>
            <a:ext cx="11456122" cy="3788990"/>
          </a:xfrm>
          <a:prstGeom prst="rect">
            <a:avLst/>
          </a:prstGeom>
        </p:spPr>
      </p:pic>
      <p:sp>
        <p:nvSpPr>
          <p:cNvPr id="20" name="Arrow: Up 5">
            <a:extLst>
              <a:ext uri="{FF2B5EF4-FFF2-40B4-BE49-F238E27FC236}">
                <a16:creationId xmlns:a16="http://schemas.microsoft.com/office/drawing/2014/main" id="{9FFEFD0A-7C47-468D-AF97-AB4CCB8CC7FF}"/>
              </a:ext>
            </a:extLst>
          </p:cNvPr>
          <p:cNvSpPr/>
          <p:nvPr/>
        </p:nvSpPr>
        <p:spPr bwMode="auto">
          <a:xfrm>
            <a:off x="1245462" y="4332058"/>
            <a:ext cx="1511733" cy="2295109"/>
          </a:xfrm>
          <a:prstGeom prst="upArrow">
            <a:avLst/>
          </a:prstGeom>
          <a:solidFill>
            <a:srgbClr val="FFC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rPr>
              <a:t>CAUSAL LOSSES</a:t>
            </a:r>
          </a:p>
        </p:txBody>
      </p:sp>
      <p:sp>
        <p:nvSpPr>
          <p:cNvPr id="23" name="Arrow: Up 4">
            <a:extLst>
              <a:ext uri="{FF2B5EF4-FFF2-40B4-BE49-F238E27FC236}">
                <a16:creationId xmlns:a16="http://schemas.microsoft.com/office/drawing/2014/main" id="{E9997417-9812-4A7C-BA5C-F2AE91225466}"/>
              </a:ext>
            </a:extLst>
          </p:cNvPr>
          <p:cNvSpPr/>
          <p:nvPr/>
        </p:nvSpPr>
        <p:spPr bwMode="auto">
          <a:xfrm rot="5400000">
            <a:off x="7885058" y="273697"/>
            <a:ext cx="1289303" cy="2554980"/>
          </a:xfrm>
          <a:prstGeom prst="upArrow">
            <a:avLst/>
          </a:prstGeom>
          <a:solidFill>
            <a:srgbClr val="FFC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rPr>
              <a:t>RESULTANT LOSSES</a:t>
            </a:r>
          </a:p>
        </p:txBody>
      </p:sp>
      <p:graphicFrame>
        <p:nvGraphicFramePr>
          <p:cNvPr id="12" name="Diagram 1">
            <a:extLst>
              <a:ext uri="{FF2B5EF4-FFF2-40B4-BE49-F238E27FC236}">
                <a16:creationId xmlns:a16="http://schemas.microsoft.com/office/drawing/2014/main" id="{58E3EDF3-6D45-4670-9660-74A07F621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506082"/>
              </p:ext>
            </p:extLst>
          </p:nvPr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1295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2.5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COST DEPLOYMET</a:t>
            </a: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C7253F-6389-47A2-950E-F7342BFF587D}"/>
              </a:ext>
            </a:extLst>
          </p:cNvPr>
          <p:cNvSpPr txBox="1">
            <a:spLocks/>
          </p:cNvSpPr>
          <p:nvPr/>
        </p:nvSpPr>
        <p:spPr bwMode="auto">
          <a:xfrm>
            <a:off x="465137" y="1188872"/>
            <a:ext cx="1536192" cy="4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PE" sz="1800" b="1" kern="0">
                <a:solidFill>
                  <a:schemeClr val="tx1"/>
                </a:solidFill>
              </a:rPr>
              <a:t>B MATRIX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8FA863E-7234-466B-BE74-B507BF5C36AF}"/>
              </a:ext>
            </a:extLst>
          </p:cNvPr>
          <p:cNvSpPr txBox="1"/>
          <p:nvPr/>
        </p:nvSpPr>
        <p:spPr>
          <a:xfrm>
            <a:off x="1997594" y="1245137"/>
            <a:ext cx="451895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Separation</a:t>
            </a:r>
            <a:r>
              <a:rPr kumimoji="0" lang="es-PE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of causal </a:t>
            </a:r>
            <a:r>
              <a:rPr kumimoji="0" lang="es-PE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from</a:t>
            </a:r>
            <a:r>
              <a:rPr kumimoji="0" lang="es-PE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s-PE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resulting</a:t>
            </a:r>
            <a:r>
              <a:rPr kumimoji="0" lang="es-PE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s-PE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losses</a:t>
            </a:r>
            <a:endParaRPr kumimoji="0" lang="es-PE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F5F0EDD-8579-4365-A433-73A6138F05CD}"/>
              </a:ext>
            </a:extLst>
          </p:cNvPr>
          <p:cNvSpPr txBox="1"/>
          <p:nvPr/>
        </p:nvSpPr>
        <p:spPr>
          <a:xfrm>
            <a:off x="3032919" y="5977738"/>
            <a:ext cx="76355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/>
              <a:t>It defines the impact of each causal loss on the process and generates a resultant losses in each work substation. This will allow to identify real sources of losses</a:t>
            </a:r>
            <a:endParaRPr lang="es-PE" sz="1200"/>
          </a:p>
        </p:txBody>
      </p:sp>
      <p:graphicFrame>
        <p:nvGraphicFramePr>
          <p:cNvPr id="12" name="Diagram 1">
            <a:extLst>
              <a:ext uri="{FF2B5EF4-FFF2-40B4-BE49-F238E27FC236}">
                <a16:creationId xmlns:a16="http://schemas.microsoft.com/office/drawing/2014/main" id="{58E3EDF3-6D45-4670-9660-74A07F621844}"/>
              </a:ext>
            </a:extLst>
          </p:cNvPr>
          <p:cNvGraphicFramePr/>
          <p:nvPr/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6">
            <a:extLst>
              <a:ext uri="{FF2B5EF4-FFF2-40B4-BE49-F238E27FC236}">
                <a16:creationId xmlns:a16="http://schemas.microsoft.com/office/drawing/2014/main" id="{05A23937-FF48-5FD6-9022-E2DE3EC39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837" y="1922583"/>
            <a:ext cx="10709563" cy="3954943"/>
          </a:xfrm>
          <a:prstGeom prst="rect">
            <a:avLst/>
          </a:prstGeom>
        </p:spPr>
      </p:pic>
      <p:sp>
        <p:nvSpPr>
          <p:cNvPr id="23" name="Arrow: Up 4">
            <a:extLst>
              <a:ext uri="{FF2B5EF4-FFF2-40B4-BE49-F238E27FC236}">
                <a16:creationId xmlns:a16="http://schemas.microsoft.com/office/drawing/2014/main" id="{E9997417-9812-4A7C-BA5C-F2AE91225466}"/>
              </a:ext>
            </a:extLst>
          </p:cNvPr>
          <p:cNvSpPr/>
          <p:nvPr/>
        </p:nvSpPr>
        <p:spPr bwMode="auto">
          <a:xfrm rot="5400000">
            <a:off x="7885058" y="273697"/>
            <a:ext cx="1289303" cy="2554980"/>
          </a:xfrm>
          <a:prstGeom prst="upArrow">
            <a:avLst/>
          </a:prstGeom>
          <a:solidFill>
            <a:srgbClr val="FFC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rPr>
              <a:t>RESULTANT LOSSES</a:t>
            </a:r>
          </a:p>
        </p:txBody>
      </p:sp>
      <p:sp>
        <p:nvSpPr>
          <p:cNvPr id="20" name="Arrow: Up 5">
            <a:extLst>
              <a:ext uri="{FF2B5EF4-FFF2-40B4-BE49-F238E27FC236}">
                <a16:creationId xmlns:a16="http://schemas.microsoft.com/office/drawing/2014/main" id="{9FFEFD0A-7C47-468D-AF97-AB4CCB8CC7FF}"/>
              </a:ext>
            </a:extLst>
          </p:cNvPr>
          <p:cNvSpPr/>
          <p:nvPr/>
        </p:nvSpPr>
        <p:spPr bwMode="auto">
          <a:xfrm>
            <a:off x="1245462" y="4332058"/>
            <a:ext cx="1511733" cy="2295109"/>
          </a:xfrm>
          <a:prstGeom prst="upArrow">
            <a:avLst/>
          </a:prstGeom>
          <a:solidFill>
            <a:srgbClr val="FFC000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rPr>
              <a:t>CAUSAL LOSSES</a:t>
            </a:r>
          </a:p>
        </p:txBody>
      </p:sp>
    </p:spTree>
    <p:extLst>
      <p:ext uri="{BB962C8B-B14F-4D97-AF65-F5344CB8AC3E}">
        <p14:creationId xmlns:p14="http://schemas.microsoft.com/office/powerpoint/2010/main" val="1698850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s-PE" sz="2800" dirty="0">
                <a:ea typeface="+mj-lt"/>
                <a:cs typeface="+mj-lt"/>
              </a:rPr>
              <a:t>2.5 COST DEPLOYMET  </a:t>
            </a:r>
            <a:r>
              <a:rPr lang="es-PE" sz="2800" dirty="0">
                <a:solidFill>
                  <a:srgbClr val="FF6600"/>
                </a:solidFill>
                <a:ea typeface="+mj-lt"/>
                <a:cs typeface="+mj-lt"/>
              </a:rPr>
              <a:t>STEP 3</a:t>
            </a:r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532EADC-638B-407C-9274-40A4904B8C59}"/>
              </a:ext>
            </a:extLst>
          </p:cNvPr>
          <p:cNvSpPr txBox="1"/>
          <p:nvPr/>
        </p:nvSpPr>
        <p:spPr>
          <a:xfrm>
            <a:off x="231630" y="1329936"/>
            <a:ext cx="2813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cap="all">
                <a:latin typeface="+mj-lt"/>
                <a:ea typeface="+mj-ea"/>
                <a:cs typeface="+mj-cs"/>
              </a:rPr>
              <a:t>DATA COLLECTION</a:t>
            </a:r>
            <a:endParaRPr lang="es-PE" sz="2000" b="1" kern="0" cap="all">
              <a:latin typeface="+mj-lt"/>
              <a:ea typeface="+mj-ea"/>
              <a:cs typeface="+mj-cs"/>
            </a:endParaRPr>
          </a:p>
          <a:p>
            <a:endParaRPr lang="en-US" sz="1600">
              <a:cs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9529B5-E0AB-4416-8685-F06CF5503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21" y="2373073"/>
            <a:ext cx="1857376" cy="18094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B61EF1F-00C3-4518-9490-FBF63669368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9" y="2277762"/>
            <a:ext cx="4900612" cy="207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44CD0A-A4C9-4234-9D95-2E3F39AF5C9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087" y="2210659"/>
            <a:ext cx="3724910" cy="207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25B7FC0-FF8C-42D2-813A-8B5FF796A10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5" y="4589882"/>
            <a:ext cx="6839903" cy="197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7D35F2D-0F60-4899-89A5-04A3E45D21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4308"/>
          <a:stretch/>
        </p:blipFill>
        <p:spPr>
          <a:xfrm>
            <a:off x="8346541" y="4686864"/>
            <a:ext cx="2367384" cy="1686908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DAE47B1-2744-4A1D-ABEE-FB3997BFE81D}"/>
              </a:ext>
            </a:extLst>
          </p:cNvPr>
          <p:cNvSpPr/>
          <p:nvPr/>
        </p:nvSpPr>
        <p:spPr>
          <a:xfrm>
            <a:off x="7594499" y="5158652"/>
            <a:ext cx="585787" cy="4118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40BEB8EE-4DE3-4676-92AF-9B3440457AE3}"/>
              </a:ext>
            </a:extLst>
          </p:cNvPr>
          <p:cNvSpPr/>
          <p:nvPr/>
        </p:nvSpPr>
        <p:spPr>
          <a:xfrm>
            <a:off x="7301605" y="2902459"/>
            <a:ext cx="585787" cy="4118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C1DD605-8328-5E0A-EA05-58D0FB8EE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844877"/>
              </p:ext>
            </p:extLst>
          </p:nvPr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CBCF51D-2C0D-7E73-57B3-4AC8DA6F6187}"/>
              </a:ext>
            </a:extLst>
          </p:cNvPr>
          <p:cNvSpPr txBox="1"/>
          <p:nvPr/>
        </p:nvSpPr>
        <p:spPr>
          <a:xfrm>
            <a:off x="3020291" y="1288472"/>
            <a:ext cx="85621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To obtain </a:t>
            </a:r>
            <a:r>
              <a:rPr lang="en" sz="1600"/>
              <a:t>get the general expenses</a:t>
            </a:r>
            <a:r>
              <a:rPr lang="en-US" sz="1600"/>
              <a:t>, information was obtained from the SYSBUD Software, selecting our Cost Centers and using the Excel report.</a:t>
            </a:r>
          </a:p>
        </p:txBody>
      </p:sp>
    </p:spTree>
    <p:extLst>
      <p:ext uri="{BB962C8B-B14F-4D97-AF65-F5344CB8AC3E}">
        <p14:creationId xmlns:p14="http://schemas.microsoft.com/office/powerpoint/2010/main" val="378105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532EADC-638B-407C-9274-40A4904B8C59}"/>
              </a:ext>
            </a:extLst>
          </p:cNvPr>
          <p:cNvSpPr txBox="1"/>
          <p:nvPr/>
        </p:nvSpPr>
        <p:spPr>
          <a:xfrm>
            <a:off x="3762951" y="1326318"/>
            <a:ext cx="8036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obtain </a:t>
            </a:r>
            <a:r>
              <a:rPr lang="en-US" sz="1600" b="1" dirty="0"/>
              <a:t>Machine Losses </a:t>
            </a:r>
            <a:r>
              <a:rPr lang="en-US" sz="1600" dirty="0"/>
              <a:t>we use the Fractal One Software to obtain the information.</a:t>
            </a:r>
            <a:endParaRPr lang="es-PE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18BBCA-6935-4F97-B30B-403E6106B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282" y="2018344"/>
            <a:ext cx="5564189" cy="37989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6A831AB-F388-459D-989E-0A74D20B3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87" y="2266398"/>
            <a:ext cx="2178841" cy="10197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E193EA6-C2C0-4B8E-9341-B78ADDB19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11" y="4165856"/>
            <a:ext cx="5216477" cy="2235633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20D310AE-18E1-48EE-865E-8B2D686C203D}"/>
              </a:ext>
            </a:extLst>
          </p:cNvPr>
          <p:cNvSpPr/>
          <p:nvPr/>
        </p:nvSpPr>
        <p:spPr>
          <a:xfrm>
            <a:off x="3926219" y="2598370"/>
            <a:ext cx="585787" cy="4118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FB43C10B-532F-4FB9-AA27-09CD6923F504}"/>
              </a:ext>
            </a:extLst>
          </p:cNvPr>
          <p:cNvSpPr/>
          <p:nvPr/>
        </p:nvSpPr>
        <p:spPr>
          <a:xfrm rot="8181606">
            <a:off x="4734652" y="3711882"/>
            <a:ext cx="585787" cy="4118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2">
            <a:extLst>
              <a:ext uri="{FF2B5EF4-FFF2-40B4-BE49-F238E27FC236}">
                <a16:creationId xmlns:a16="http://schemas.microsoft.com/office/drawing/2014/main" id="{1F1320B3-06C2-F12D-2A60-7A650A926C00}"/>
              </a:ext>
            </a:extLst>
          </p:cNvPr>
          <p:cNvSpPr txBox="1"/>
          <p:nvPr/>
        </p:nvSpPr>
        <p:spPr>
          <a:xfrm>
            <a:off x="633412" y="1371500"/>
            <a:ext cx="2813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cap="all">
                <a:latin typeface="+mj-lt"/>
                <a:ea typeface="+mj-ea"/>
                <a:cs typeface="+mj-cs"/>
              </a:rPr>
              <a:t>DATA COLLECTION</a:t>
            </a:r>
            <a:endParaRPr lang="es-PE" sz="2000" b="1" kern="0" cap="all">
              <a:latin typeface="+mj-lt"/>
              <a:ea typeface="+mj-ea"/>
              <a:cs typeface="+mj-cs"/>
            </a:endParaRPr>
          </a:p>
          <a:p>
            <a:endParaRPr lang="en-US" sz="1600"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B58F9B0-35E0-3C57-4A6C-648620002371}"/>
              </a:ext>
            </a:extLst>
          </p:cNvPr>
          <p:cNvSpPr txBox="1">
            <a:spLocks/>
          </p:cNvSpPr>
          <p:nvPr/>
        </p:nvSpPr>
        <p:spPr>
          <a:xfrm>
            <a:off x="784224" y="711346"/>
            <a:ext cx="8486775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>
                <a:ea typeface="+mj-lt"/>
                <a:cs typeface="+mj-lt"/>
              </a:rPr>
              <a:t>2.5 COST DEPLOYMET  </a:t>
            </a:r>
            <a:r>
              <a:rPr lang="es-PE" sz="2800" dirty="0">
                <a:solidFill>
                  <a:srgbClr val="FF6600"/>
                </a:solidFill>
                <a:ea typeface="+mj-lt"/>
                <a:cs typeface="+mj-lt"/>
              </a:rPr>
              <a:t>STEP 3</a:t>
            </a:r>
            <a:endParaRPr lang="en-US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038B88F-6EDF-0981-AB50-5A9ED3563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1531121"/>
              </p:ext>
            </p:extLst>
          </p:nvPr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9748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8486775" cy="443198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880249CE-2DA9-D242-BB1A-CF0FAE93FD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93054" y="1304668"/>
            <a:ext cx="10241222" cy="5096132"/>
          </a:xfrm>
        </p:spPr>
        <p:txBody>
          <a:bodyPr vert="horz" lIns="0" tIns="0" rIns="0" bIns="0" numCol="2" rtlCol="0" anchor="t">
            <a:noAutofit/>
          </a:bodyPr>
          <a:lstStyle/>
          <a:p>
            <a:pPr marL="0" indent="0">
              <a:buNone/>
            </a:pPr>
            <a:r>
              <a:rPr lang="en-US" sz="1600" dirty="0"/>
              <a:t>1. Introduction</a:t>
            </a:r>
          </a:p>
          <a:p>
            <a:pPr marL="0" indent="0">
              <a:buNone/>
            </a:pPr>
            <a:r>
              <a:rPr lang="en-US" sz="1600" dirty="0"/>
              <a:t>	1.1 Vision, Needs, Objectives &amp; Target</a:t>
            </a:r>
          </a:p>
          <a:p>
            <a:pPr marL="0" indent="0">
              <a:buNone/>
            </a:pPr>
            <a:r>
              <a:rPr lang="en-US" sz="1600" dirty="0"/>
              <a:t>	1.2 KPI &amp; KAI</a:t>
            </a:r>
          </a:p>
          <a:p>
            <a:pPr marL="0" indent="0">
              <a:buNone/>
            </a:pPr>
            <a:r>
              <a:rPr lang="en-US" sz="1600" dirty="0"/>
              <a:t>                1.3 Route Map</a:t>
            </a:r>
          </a:p>
          <a:p>
            <a:pPr marL="0" indent="0">
              <a:buNone/>
            </a:pPr>
            <a:r>
              <a:rPr lang="en-US" sz="1600" dirty="0"/>
              <a:t>	1.4 Pillar Team &amp; Radar Chart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                1.5</a:t>
            </a:r>
            <a:r>
              <a:rPr lang="en-US" sz="1600" dirty="0">
                <a:ea typeface="+mn-lt"/>
                <a:cs typeface="+mn-lt"/>
              </a:rPr>
              <a:t> Master Plan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                1.6 Governance &amp; Meeting System</a:t>
            </a: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                1.7 Training Schedule</a:t>
            </a:r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sz="1600" dirty="0"/>
              <a:t>2. Implementation Methodology</a:t>
            </a:r>
          </a:p>
          <a:p>
            <a:pPr marL="0" indent="0">
              <a:buNone/>
            </a:pPr>
            <a:r>
              <a:rPr lang="en-US" sz="1600" dirty="0"/>
              <a:t>	2.1 Process Map</a:t>
            </a:r>
          </a:p>
          <a:p>
            <a:pPr marL="0" indent="0">
              <a:buNone/>
            </a:pPr>
            <a:r>
              <a:rPr lang="en-US" sz="1600" dirty="0"/>
              <a:t>	2.2 Category Losses</a:t>
            </a:r>
            <a:endParaRPr lang="en-US" sz="1600" dirty="0">
              <a:cs typeface="Arial"/>
            </a:endParaRPr>
          </a:p>
          <a:p>
            <a:pPr marL="0" indent="0">
              <a:buNone/>
            </a:pPr>
            <a:r>
              <a:rPr lang="en-US" sz="1600" dirty="0"/>
              <a:t>	2.3 – 2.8 Step 1-6</a:t>
            </a:r>
          </a:p>
          <a:p>
            <a:pPr marL="0" indent="0">
              <a:buNone/>
            </a:pPr>
            <a:r>
              <a:rPr lang="en-US" sz="1600" dirty="0"/>
              <a:t>                2.9 Project review with finance area</a:t>
            </a:r>
          </a:p>
          <a:p>
            <a:pPr marL="0" indent="0">
              <a:buNone/>
            </a:pPr>
            <a:r>
              <a:rPr lang="en-US" sz="1600" dirty="0"/>
              <a:t>                2.10 Cost Deployment.</a:t>
            </a:r>
          </a:p>
          <a:p>
            <a:pPr marL="0" indent="0">
              <a:buNone/>
            </a:pPr>
            <a:r>
              <a:rPr lang="en-US" sz="1600" dirty="0">
                <a:cs typeface="Arial" panose="020B0604020202020204"/>
              </a:rPr>
              <a:t>3. Advance 2023</a:t>
            </a:r>
          </a:p>
          <a:p>
            <a:pPr marL="0" indent="0">
              <a:buNone/>
            </a:pPr>
            <a:endParaRPr lang="en-US" sz="1600" dirty="0">
              <a:cs typeface="Arial" panose="020B0604020202020204"/>
            </a:endParaRPr>
          </a:p>
          <a:p>
            <a:pPr marL="0" indent="0">
              <a:buNone/>
            </a:pPr>
            <a:endParaRPr lang="en-US" sz="1600" dirty="0">
              <a:cs typeface="Arial" panose="020B0604020202020204"/>
            </a:endParaRPr>
          </a:p>
          <a:p>
            <a:pPr marL="0" indent="0">
              <a:buNone/>
            </a:pPr>
            <a:r>
              <a:rPr lang="en-US" sz="1600" dirty="0"/>
              <a:t>4. SWOT</a:t>
            </a:r>
          </a:p>
          <a:p>
            <a:pPr marL="0" indent="0">
              <a:buNone/>
            </a:pPr>
            <a:r>
              <a:rPr lang="en-US" sz="1600" dirty="0"/>
              <a:t>5. Next Steps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>
              <a:cs typeface="Arial" panose="020B0604020202020204"/>
            </a:endParaRPr>
          </a:p>
          <a:p>
            <a:pPr marL="0" indent="0">
              <a:buNone/>
            </a:pPr>
            <a:endParaRPr lang="en-US" sz="1600" dirty="0">
              <a:cs typeface="Arial" panose="020B0604020202020204"/>
            </a:endParaRPr>
          </a:p>
          <a:p>
            <a:pPr marL="0" indent="0">
              <a:buNone/>
            </a:pPr>
            <a:endParaRPr lang="en-US" sz="1600" dirty="0">
              <a:cs typeface="Arial" panose="020B0604020202020204"/>
            </a:endParaRPr>
          </a:p>
          <a:p>
            <a:pPr marL="0" indent="0">
              <a:buNone/>
            </a:pPr>
            <a:endParaRPr lang="en-US" sz="1600" dirty="0">
              <a:cs typeface="Arial" panose="020B0604020202020204"/>
            </a:endParaRPr>
          </a:p>
          <a:p>
            <a:pPr marL="0" indent="0">
              <a:buNone/>
            </a:pPr>
            <a:endParaRPr lang="en-US" sz="1600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28450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532EADC-638B-407C-9274-40A4904B8C59}"/>
              </a:ext>
            </a:extLst>
          </p:cNvPr>
          <p:cNvSpPr txBox="1"/>
          <p:nvPr/>
        </p:nvSpPr>
        <p:spPr>
          <a:xfrm>
            <a:off x="3477322" y="1217385"/>
            <a:ext cx="76898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To obtain Manpower Losses (</a:t>
            </a:r>
            <a:r>
              <a:rPr lang="en-US" sz="1600" err="1"/>
              <a:t>absences,vacations</a:t>
            </a:r>
            <a:r>
              <a:rPr lang="en-US" sz="1600"/>
              <a:t>), we use the SGS Connect Software to obtain the information.</a:t>
            </a:r>
            <a:endParaRPr lang="es-PE" sz="1600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20D310AE-18E1-48EE-865E-8B2D686C203D}"/>
              </a:ext>
            </a:extLst>
          </p:cNvPr>
          <p:cNvSpPr/>
          <p:nvPr/>
        </p:nvSpPr>
        <p:spPr>
          <a:xfrm>
            <a:off x="5950635" y="2801597"/>
            <a:ext cx="585787" cy="4118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FB43C10B-532F-4FB9-AA27-09CD6923F504}"/>
              </a:ext>
            </a:extLst>
          </p:cNvPr>
          <p:cNvSpPr/>
          <p:nvPr/>
        </p:nvSpPr>
        <p:spPr>
          <a:xfrm rot="8181606">
            <a:off x="4734652" y="3711882"/>
            <a:ext cx="585787" cy="4118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1CD359B-9FA9-4E21-841F-62CFC182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196057"/>
            <a:ext cx="1752649" cy="7893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CCF9B79-2914-4861-AB2E-749CCE021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3429054"/>
            <a:ext cx="6054728" cy="285989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D47201A-745D-4E90-BBE9-393C1CD4B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839" y="1840399"/>
            <a:ext cx="2733675" cy="273367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94ECB81-282D-4D5B-B4BD-90EE0F0C6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381" y="3154553"/>
            <a:ext cx="2734967" cy="3134394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0C71FA96-A0BF-42D3-BEA7-1AB389B817A9}"/>
              </a:ext>
            </a:extLst>
          </p:cNvPr>
          <p:cNvSpPr/>
          <p:nvPr/>
        </p:nvSpPr>
        <p:spPr>
          <a:xfrm rot="2779922">
            <a:off x="8759676" y="3080618"/>
            <a:ext cx="585787" cy="4118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94BA8A-5BB5-78D6-08C9-A72225BE43F1}"/>
              </a:ext>
            </a:extLst>
          </p:cNvPr>
          <p:cNvSpPr txBox="1">
            <a:spLocks/>
          </p:cNvSpPr>
          <p:nvPr/>
        </p:nvSpPr>
        <p:spPr>
          <a:xfrm>
            <a:off x="576406" y="642073"/>
            <a:ext cx="8486775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>
                <a:ea typeface="+mj-lt"/>
                <a:cs typeface="+mj-lt"/>
              </a:rPr>
              <a:t>2.5 COST DEPLOYMET  </a:t>
            </a:r>
            <a:r>
              <a:rPr lang="es-PE" sz="2800" dirty="0">
                <a:solidFill>
                  <a:srgbClr val="FF6600"/>
                </a:solidFill>
                <a:ea typeface="+mj-lt"/>
                <a:cs typeface="+mj-lt"/>
              </a:rPr>
              <a:t>STEP 3</a:t>
            </a:r>
            <a:endParaRPr lang="en-US" dirty="0"/>
          </a:p>
        </p:txBody>
      </p:sp>
      <p:sp>
        <p:nvSpPr>
          <p:cNvPr id="13" name="CuadroTexto 2">
            <a:extLst>
              <a:ext uri="{FF2B5EF4-FFF2-40B4-BE49-F238E27FC236}">
                <a16:creationId xmlns:a16="http://schemas.microsoft.com/office/drawing/2014/main" id="{F31CCD22-A6FF-F10F-BC7E-4C79551AADD3}"/>
              </a:ext>
            </a:extLst>
          </p:cNvPr>
          <p:cNvSpPr txBox="1"/>
          <p:nvPr/>
        </p:nvSpPr>
        <p:spPr>
          <a:xfrm>
            <a:off x="577994" y="1316082"/>
            <a:ext cx="2813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cap="all">
                <a:latin typeface="+mj-lt"/>
                <a:ea typeface="+mj-ea"/>
                <a:cs typeface="+mj-cs"/>
              </a:rPr>
              <a:t>DATA COLLECTION</a:t>
            </a:r>
            <a:endParaRPr lang="es-PE" sz="2000" b="1" kern="0" cap="all">
              <a:latin typeface="+mj-lt"/>
              <a:ea typeface="+mj-ea"/>
              <a:cs typeface="+mj-cs"/>
            </a:endParaRPr>
          </a:p>
          <a:p>
            <a:endParaRPr lang="en-US" sz="1600">
              <a:cs typeface="Arial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7B9077C-FB60-FB11-9CC1-F7311005E9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510055"/>
              </p:ext>
            </p:extLst>
          </p:nvPr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38783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532EADC-638B-407C-9274-40A4904B8C59}"/>
              </a:ext>
            </a:extLst>
          </p:cNvPr>
          <p:cNvSpPr txBox="1"/>
          <p:nvPr/>
        </p:nvSpPr>
        <p:spPr>
          <a:xfrm>
            <a:off x="3887642" y="1194331"/>
            <a:ext cx="773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 obtain </a:t>
            </a:r>
            <a:r>
              <a:rPr lang="en-US" sz="1600" b="1"/>
              <a:t>the Material Losses </a:t>
            </a:r>
            <a:r>
              <a:rPr lang="en-US" sz="1600"/>
              <a:t>we use the BOSS Software (ORACLE iProcurement) to obtain the information.</a:t>
            </a:r>
            <a:endParaRPr lang="es-PE" sz="16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2D7C4F-77CD-441D-AD89-37FCDE35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1" y="1999000"/>
            <a:ext cx="2967846" cy="64633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9D781BF-F023-4778-A3E1-8B36F5744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825" y="2744302"/>
            <a:ext cx="8488349" cy="3471625"/>
          </a:xfrm>
          <a:prstGeom prst="rect">
            <a:avLst/>
          </a:prstGeom>
        </p:spPr>
      </p:pic>
      <p:sp>
        <p:nvSpPr>
          <p:cNvPr id="5" name="CuadroTexto 2">
            <a:extLst>
              <a:ext uri="{FF2B5EF4-FFF2-40B4-BE49-F238E27FC236}">
                <a16:creationId xmlns:a16="http://schemas.microsoft.com/office/drawing/2014/main" id="{F7CB01D2-63BE-6432-54D8-F4C3E96CBFD9}"/>
              </a:ext>
            </a:extLst>
          </p:cNvPr>
          <p:cNvSpPr txBox="1"/>
          <p:nvPr/>
        </p:nvSpPr>
        <p:spPr>
          <a:xfrm>
            <a:off x="619558" y="1274518"/>
            <a:ext cx="2813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cap="all">
                <a:latin typeface="+mj-lt"/>
                <a:ea typeface="+mj-ea"/>
                <a:cs typeface="+mj-cs"/>
              </a:rPr>
              <a:t>DATA COLLECTION</a:t>
            </a:r>
            <a:endParaRPr lang="es-PE" sz="2000" b="1" kern="0" cap="all">
              <a:latin typeface="+mj-lt"/>
              <a:ea typeface="+mj-ea"/>
              <a:cs typeface="+mj-cs"/>
            </a:endParaRPr>
          </a:p>
          <a:p>
            <a:endParaRPr lang="en-US" sz="1600"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EECA20-E187-DF5F-AB30-AF10A02D5D5D}"/>
              </a:ext>
            </a:extLst>
          </p:cNvPr>
          <p:cNvSpPr txBox="1">
            <a:spLocks/>
          </p:cNvSpPr>
          <p:nvPr/>
        </p:nvSpPr>
        <p:spPr>
          <a:xfrm>
            <a:off x="617970" y="655928"/>
            <a:ext cx="8486775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>
                <a:ea typeface="+mj-lt"/>
                <a:cs typeface="+mj-lt"/>
              </a:rPr>
              <a:t>2.5 COST DEPLOYMET  </a:t>
            </a:r>
            <a:r>
              <a:rPr lang="es-PE" sz="2800" dirty="0">
                <a:solidFill>
                  <a:srgbClr val="FF6600"/>
                </a:solidFill>
                <a:ea typeface="+mj-lt"/>
                <a:cs typeface="+mj-lt"/>
              </a:rPr>
              <a:t>STEP 3</a:t>
            </a:r>
            <a:endParaRPr lang="en-US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A1D95E4-0C52-15F8-C792-76A913880A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9650138"/>
              </p:ext>
            </p:extLst>
          </p:nvPr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2305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532EADC-638B-407C-9274-40A4904B8C59}"/>
              </a:ext>
            </a:extLst>
          </p:cNvPr>
          <p:cNvSpPr txBox="1"/>
          <p:nvPr/>
        </p:nvSpPr>
        <p:spPr>
          <a:xfrm>
            <a:off x="3635229" y="1227979"/>
            <a:ext cx="78422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To obtain the </a:t>
            </a:r>
            <a:r>
              <a:rPr lang="en-US" sz="1600" b="1"/>
              <a:t>Total Losses</a:t>
            </a:r>
            <a:r>
              <a:rPr lang="en-US" sz="1600"/>
              <a:t>, we use “Microsoft Forms”, which is filled out by the laboratory staff, to obtain the information for the matrices.</a:t>
            </a:r>
            <a:endParaRPr lang="es-PE" sz="160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DD81FD4-0819-4017-9D8D-F93DD2A3EA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1" y="2223535"/>
            <a:ext cx="3197227" cy="263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AAD706A-BF24-4DAF-A4FD-F7C8C87DDFD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803" y="2266398"/>
            <a:ext cx="4058920" cy="33229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3338FA-4CE0-4463-A088-67D5DFFC306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88" y="2295163"/>
            <a:ext cx="3735705" cy="32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9DDDF3F0-5024-4D10-BEDA-B2C8EB54E457}"/>
              </a:ext>
            </a:extLst>
          </p:cNvPr>
          <p:cNvSpPr/>
          <p:nvPr/>
        </p:nvSpPr>
        <p:spPr>
          <a:xfrm>
            <a:off x="3295016" y="3721956"/>
            <a:ext cx="585787" cy="4118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84143B-6762-4582-A861-9B937BFEC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703" y="5145092"/>
            <a:ext cx="1525441" cy="1361865"/>
          </a:xfrm>
          <a:prstGeom prst="rect">
            <a:avLst/>
          </a:prstGeom>
        </p:spPr>
      </p:pic>
      <p:sp>
        <p:nvSpPr>
          <p:cNvPr id="6" name="CuadroTexto 2">
            <a:extLst>
              <a:ext uri="{FF2B5EF4-FFF2-40B4-BE49-F238E27FC236}">
                <a16:creationId xmlns:a16="http://schemas.microsoft.com/office/drawing/2014/main" id="{1E8E4A75-7688-DBF1-5A31-64B597B3FD23}"/>
              </a:ext>
            </a:extLst>
          </p:cNvPr>
          <p:cNvSpPr txBox="1"/>
          <p:nvPr/>
        </p:nvSpPr>
        <p:spPr>
          <a:xfrm>
            <a:off x="619558" y="1274518"/>
            <a:ext cx="2813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cap="all">
                <a:latin typeface="+mj-lt"/>
                <a:ea typeface="+mj-ea"/>
                <a:cs typeface="+mj-cs"/>
              </a:rPr>
              <a:t>DATA COLLECTION</a:t>
            </a:r>
            <a:endParaRPr lang="es-PE" sz="2000" b="1" kern="0" cap="all">
              <a:latin typeface="+mj-lt"/>
              <a:ea typeface="+mj-ea"/>
              <a:cs typeface="+mj-cs"/>
            </a:endParaRPr>
          </a:p>
          <a:p>
            <a:endParaRPr lang="en-US" sz="1600">
              <a:cs typeface="Arial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04B9444-9247-C815-31D2-EBDF0232CE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6707749"/>
              </p:ext>
            </p:extLst>
          </p:nvPr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2" name="Title 1">
            <a:extLst>
              <a:ext uri="{FF2B5EF4-FFF2-40B4-BE49-F238E27FC236}">
                <a16:creationId xmlns:a16="http://schemas.microsoft.com/office/drawing/2014/main" id="{7824BC0B-67D7-B05D-68D1-E2002FEC3BD4}"/>
              </a:ext>
            </a:extLst>
          </p:cNvPr>
          <p:cNvSpPr txBox="1">
            <a:spLocks/>
          </p:cNvSpPr>
          <p:nvPr/>
        </p:nvSpPr>
        <p:spPr>
          <a:xfrm>
            <a:off x="617970" y="669783"/>
            <a:ext cx="8486775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>
                <a:ea typeface="+mj-lt"/>
                <a:cs typeface="+mj-lt"/>
              </a:rPr>
              <a:t>2.5 COST DEPLOYMET  </a:t>
            </a:r>
            <a:r>
              <a:rPr lang="es-PE" sz="2800" dirty="0">
                <a:solidFill>
                  <a:srgbClr val="FF6600"/>
                </a:solidFill>
                <a:ea typeface="+mj-lt"/>
                <a:cs typeface="+mj-lt"/>
              </a:rPr>
              <a:t>STEP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07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532EADC-638B-407C-9274-40A4904B8C59}"/>
              </a:ext>
            </a:extLst>
          </p:cNvPr>
          <p:cNvSpPr txBox="1"/>
          <p:nvPr/>
        </p:nvSpPr>
        <p:spPr>
          <a:xfrm>
            <a:off x="3468974" y="1020160"/>
            <a:ext cx="810546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/>
              <a:t>To obtain the Losses, we use “Microsoft Forms” to obtain the information for the matrices and visualize it in a PowerBI</a:t>
            </a:r>
            <a:endParaRPr lang="es-PE" sz="160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8F3FC18-B27C-4623-9F2A-719757674B0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4" y="2920790"/>
            <a:ext cx="6102350" cy="292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B2BA10-61E6-4548-9AF9-E58AEA06B54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9" y="2920789"/>
            <a:ext cx="4787900" cy="30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ADE0B5AF-1B0F-4B23-B8DE-04E130F5E814}"/>
              </a:ext>
            </a:extLst>
          </p:cNvPr>
          <p:cNvSpPr/>
          <p:nvPr/>
        </p:nvSpPr>
        <p:spPr>
          <a:xfrm>
            <a:off x="6697994" y="4578021"/>
            <a:ext cx="585787" cy="4118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742F760-F9F5-486A-9D62-5D872B286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159" y="1859290"/>
            <a:ext cx="1000743" cy="8934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929807-FCD1-4B33-9C4A-DAB65BD0F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5827" y="1857168"/>
            <a:ext cx="1000743" cy="89343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21AE62-05DA-DC73-8B97-2B920A391989}"/>
              </a:ext>
            </a:extLst>
          </p:cNvPr>
          <p:cNvSpPr txBox="1">
            <a:spLocks/>
          </p:cNvSpPr>
          <p:nvPr/>
        </p:nvSpPr>
        <p:spPr>
          <a:xfrm>
            <a:off x="1199861" y="309565"/>
            <a:ext cx="8486775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>
                <a:ea typeface="+mj-lt"/>
                <a:cs typeface="+mj-lt"/>
              </a:rPr>
              <a:t>2.5 COST DEPLOYMET  </a:t>
            </a:r>
            <a:r>
              <a:rPr lang="es-PE" sz="2800" dirty="0">
                <a:solidFill>
                  <a:srgbClr val="FF6600"/>
                </a:solidFill>
                <a:ea typeface="+mj-lt"/>
                <a:cs typeface="+mj-lt"/>
              </a:rPr>
              <a:t>STEP 3</a:t>
            </a:r>
            <a:endParaRPr lang="en-US" dirty="0"/>
          </a:p>
        </p:txBody>
      </p:sp>
      <p:sp>
        <p:nvSpPr>
          <p:cNvPr id="14" name="CuadroTexto 2">
            <a:extLst>
              <a:ext uri="{FF2B5EF4-FFF2-40B4-BE49-F238E27FC236}">
                <a16:creationId xmlns:a16="http://schemas.microsoft.com/office/drawing/2014/main" id="{A5B1E875-54DA-D867-C2C1-E3623094BA95}"/>
              </a:ext>
            </a:extLst>
          </p:cNvPr>
          <p:cNvSpPr txBox="1"/>
          <p:nvPr/>
        </p:nvSpPr>
        <p:spPr>
          <a:xfrm>
            <a:off x="481013" y="1135973"/>
            <a:ext cx="2813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cap="all">
                <a:latin typeface="+mj-lt"/>
                <a:ea typeface="+mj-ea"/>
                <a:cs typeface="+mj-cs"/>
              </a:rPr>
              <a:t>DATA COLLECTION</a:t>
            </a:r>
            <a:endParaRPr lang="es-PE" sz="2000" b="1" kern="0" cap="all">
              <a:latin typeface="+mj-lt"/>
              <a:ea typeface="+mj-ea"/>
              <a:cs typeface="+mj-cs"/>
            </a:endParaRPr>
          </a:p>
          <a:p>
            <a:endParaRPr lang="en-US" sz="1600">
              <a:cs typeface="Arial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B3953F4-B8AB-C930-2862-0B94AF6859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212862"/>
              </p:ext>
            </p:extLst>
          </p:nvPr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8362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2.6 COST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DEPLOYMET</a:t>
            </a: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4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C7253F-6389-47A2-950E-F7342BFF587D}"/>
              </a:ext>
            </a:extLst>
          </p:cNvPr>
          <p:cNvSpPr txBox="1">
            <a:spLocks/>
          </p:cNvSpPr>
          <p:nvPr/>
        </p:nvSpPr>
        <p:spPr bwMode="auto">
          <a:xfrm>
            <a:off x="465137" y="1188872"/>
            <a:ext cx="1536192" cy="4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PE" sz="1800" b="1" kern="0">
                <a:solidFill>
                  <a:schemeClr val="tx1"/>
                </a:solidFill>
              </a:rPr>
              <a:t>c MATRIX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8FA863E-7234-466B-BE74-B507BF5C36AF}"/>
              </a:ext>
            </a:extLst>
          </p:cNvPr>
          <p:cNvSpPr txBox="1"/>
          <p:nvPr/>
        </p:nvSpPr>
        <p:spPr>
          <a:xfrm>
            <a:off x="1845194" y="1231282"/>
            <a:ext cx="451895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Calculation</a:t>
            </a:r>
            <a:r>
              <a:rPr kumimoji="0" lang="es-PE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of </a:t>
            </a: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loss</a:t>
            </a:r>
            <a:r>
              <a:rPr kumimoji="0" lang="es-PE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and </a:t>
            </a: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waste</a:t>
            </a:r>
            <a:r>
              <a:rPr kumimoji="0" lang="es-PE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costs</a:t>
            </a:r>
            <a:endParaRPr kumimoji="0" lang="es-PE" sz="1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731EB76-93BB-44EF-9D05-BB5D08727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43" y="1746172"/>
            <a:ext cx="11919223" cy="368477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B37E0D8-FEF5-4F01-9270-D798065D2617}"/>
              </a:ext>
            </a:extLst>
          </p:cNvPr>
          <p:cNvSpPr txBox="1"/>
          <p:nvPr/>
        </p:nvSpPr>
        <p:spPr>
          <a:xfrm>
            <a:off x="459220" y="5834031"/>
            <a:ext cx="763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/>
              <a:t>It is made from the causal losses of matrix B. Linked to losses and waste.</a:t>
            </a:r>
            <a:endParaRPr lang="es-PE" sz="1200" b="1"/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F9100EB-A9D6-4DFA-97EE-FE0C1AA83E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0754014"/>
              </p:ext>
            </p:extLst>
          </p:nvPr>
        </p:nvGraphicFramePr>
        <p:xfrm>
          <a:off x="7875146" y="286180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2576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2.6 COST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DEPLOYMET</a:t>
            </a: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4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C7253F-6389-47A2-950E-F7342BFF587D}"/>
              </a:ext>
            </a:extLst>
          </p:cNvPr>
          <p:cNvSpPr txBox="1">
            <a:spLocks/>
          </p:cNvSpPr>
          <p:nvPr/>
        </p:nvSpPr>
        <p:spPr bwMode="auto">
          <a:xfrm>
            <a:off x="465137" y="1188872"/>
            <a:ext cx="1536192" cy="4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PE" sz="1800" b="1" kern="0">
                <a:solidFill>
                  <a:schemeClr val="tx1"/>
                </a:solidFill>
              </a:rPr>
              <a:t>c MATRIX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8FA863E-7234-466B-BE74-B507BF5C36AF}"/>
              </a:ext>
            </a:extLst>
          </p:cNvPr>
          <p:cNvSpPr txBox="1"/>
          <p:nvPr/>
        </p:nvSpPr>
        <p:spPr>
          <a:xfrm>
            <a:off x="1845194" y="1231282"/>
            <a:ext cx="451895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Calculation</a:t>
            </a:r>
            <a:r>
              <a:rPr kumimoji="0" lang="es-PE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of </a:t>
            </a: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loss</a:t>
            </a:r>
            <a:r>
              <a:rPr kumimoji="0" lang="es-PE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and </a:t>
            </a: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waste</a:t>
            </a:r>
            <a:r>
              <a:rPr kumimoji="0" lang="es-PE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costs</a:t>
            </a:r>
            <a:endParaRPr kumimoji="0" lang="es-PE" sz="1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054A3F-0229-4BF4-A98F-165857084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8" y="1733906"/>
            <a:ext cx="11894083" cy="375071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17E6D30-EE51-47C9-B44F-E3305BF834DA}"/>
              </a:ext>
            </a:extLst>
          </p:cNvPr>
          <p:cNvSpPr txBox="1"/>
          <p:nvPr/>
        </p:nvSpPr>
        <p:spPr>
          <a:xfrm>
            <a:off x="1233233" y="5859562"/>
            <a:ext cx="76355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/>
              <a:t>Losses are usually measured in physical units (</a:t>
            </a:r>
            <a:r>
              <a:rPr lang="en-US" sz="1200" err="1"/>
              <a:t>Hr</a:t>
            </a:r>
            <a:r>
              <a:rPr lang="en-US" sz="1200"/>
              <a:t>/machine, </a:t>
            </a:r>
            <a:r>
              <a:rPr lang="en-US" sz="1200" err="1"/>
              <a:t>Hr</a:t>
            </a:r>
            <a:r>
              <a:rPr lang="en-US" sz="1200"/>
              <a:t>/man, </a:t>
            </a:r>
            <a:r>
              <a:rPr lang="en-US" sz="1200" err="1"/>
              <a:t>KWh</a:t>
            </a:r>
            <a:r>
              <a:rPr lang="en-US" sz="1200"/>
              <a:t>, </a:t>
            </a:r>
            <a:r>
              <a:rPr lang="en-US" sz="1200" err="1"/>
              <a:t>etc</a:t>
            </a:r>
            <a:r>
              <a:rPr lang="en-US" sz="1200"/>
              <a:t>) then these are quantified (USD)</a:t>
            </a:r>
            <a:endParaRPr lang="es-PE" sz="1200"/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371953"/>
              </p:ext>
            </p:extLst>
          </p:nvPr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2538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2.6 COST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DEPLOYMET</a:t>
            </a: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4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C7253F-6389-47A2-950E-F7342BFF587D}"/>
              </a:ext>
            </a:extLst>
          </p:cNvPr>
          <p:cNvSpPr txBox="1">
            <a:spLocks/>
          </p:cNvSpPr>
          <p:nvPr/>
        </p:nvSpPr>
        <p:spPr bwMode="auto">
          <a:xfrm>
            <a:off x="465137" y="1188872"/>
            <a:ext cx="1536192" cy="4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PE" sz="1800" b="1" kern="0">
                <a:solidFill>
                  <a:schemeClr val="tx1"/>
                </a:solidFill>
              </a:rPr>
              <a:t>c MATRIX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8FA863E-7234-466B-BE74-B507BF5C36AF}"/>
              </a:ext>
            </a:extLst>
          </p:cNvPr>
          <p:cNvSpPr txBox="1"/>
          <p:nvPr/>
        </p:nvSpPr>
        <p:spPr>
          <a:xfrm>
            <a:off x="1845194" y="1231282"/>
            <a:ext cx="451895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Calculation</a:t>
            </a:r>
            <a:r>
              <a:rPr kumimoji="0" lang="es-PE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of </a:t>
            </a: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loss</a:t>
            </a:r>
            <a:r>
              <a:rPr kumimoji="0" lang="es-PE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and </a:t>
            </a: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waste</a:t>
            </a:r>
            <a:r>
              <a:rPr kumimoji="0" lang="es-PE" sz="16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 </a:t>
            </a:r>
            <a:r>
              <a:rPr kumimoji="0" lang="es-PE" sz="16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costs</a:t>
            </a:r>
            <a:endParaRPr lang="es-PE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Arial" panose="020B0604020202020204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17E6D30-EE51-47C9-B44F-E3305BF834DA}"/>
              </a:ext>
            </a:extLst>
          </p:cNvPr>
          <p:cNvSpPr txBox="1"/>
          <p:nvPr/>
        </p:nvSpPr>
        <p:spPr>
          <a:xfrm>
            <a:off x="1233233" y="5859562"/>
            <a:ext cx="76355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/>
              <a:t>Losses are usually measured in physical units (</a:t>
            </a:r>
            <a:r>
              <a:rPr lang="en-US" sz="1200" err="1"/>
              <a:t>Hr</a:t>
            </a:r>
            <a:r>
              <a:rPr lang="en-US" sz="1200"/>
              <a:t>/machine, </a:t>
            </a:r>
            <a:r>
              <a:rPr lang="en-US" sz="1200" err="1"/>
              <a:t>Hr</a:t>
            </a:r>
            <a:r>
              <a:rPr lang="en-US" sz="1200"/>
              <a:t>/man, </a:t>
            </a:r>
            <a:r>
              <a:rPr lang="en-US" sz="1200" err="1"/>
              <a:t>KWh</a:t>
            </a:r>
            <a:r>
              <a:rPr lang="en-US" sz="1200"/>
              <a:t>, </a:t>
            </a:r>
            <a:r>
              <a:rPr lang="en-US" sz="1200" err="1"/>
              <a:t>etc</a:t>
            </a:r>
            <a:r>
              <a:rPr lang="en-US" sz="1200"/>
              <a:t>) then these are quantified (USD)</a:t>
            </a:r>
            <a:endParaRPr lang="es-PE" sz="1200"/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" name="Picture 35">
            <a:extLst>
              <a:ext uri="{FF2B5EF4-FFF2-40B4-BE49-F238E27FC236}">
                <a16:creationId xmlns:a16="http://schemas.microsoft.com/office/drawing/2014/main" id="{F3907454-8191-CF4C-6800-4845CEE122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873" y="2083889"/>
            <a:ext cx="10951410" cy="355916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A100AA0-57CD-4226-86E5-3E843351AC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7204" y="1124834"/>
            <a:ext cx="3686175" cy="1895475"/>
          </a:xfrm>
          <a:prstGeom prst="rect">
            <a:avLst/>
          </a:prstGeom>
        </p:spPr>
      </p:pic>
      <p:sp>
        <p:nvSpPr>
          <p:cNvPr id="15" name="Explosion: 14 Points 12">
            <a:extLst>
              <a:ext uri="{FF2B5EF4-FFF2-40B4-BE49-F238E27FC236}">
                <a16:creationId xmlns:a16="http://schemas.microsoft.com/office/drawing/2014/main" id="{FE1592E8-D92D-4874-9FDE-003D5A40F48A}"/>
              </a:ext>
            </a:extLst>
          </p:cNvPr>
          <p:cNvSpPr/>
          <p:nvPr/>
        </p:nvSpPr>
        <p:spPr bwMode="auto">
          <a:xfrm>
            <a:off x="10015712" y="1188872"/>
            <a:ext cx="1861103" cy="1494004"/>
          </a:xfrm>
          <a:prstGeom prst="irregularSeal2">
            <a:avLst/>
          </a:prstGeom>
          <a:solidFill>
            <a:sysClr val="window" lastClr="FFFFFF">
              <a:alpha val="0"/>
            </a:sys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652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r>
              <a:rPr lang="es-PE" sz="2800" dirty="0"/>
              <a:t>2.6 COST DEPLOYMET  </a:t>
            </a:r>
            <a:r>
              <a:rPr lang="es-PE" sz="2800" dirty="0">
                <a:solidFill>
                  <a:srgbClr val="FF6600"/>
                </a:solidFill>
              </a:rPr>
              <a:t>STEP 4</a:t>
            </a:r>
            <a:endParaRPr lang="en-US" sz="28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09C6229-D156-44A0-B8EE-F3C70758127D}"/>
              </a:ext>
            </a:extLst>
          </p:cNvPr>
          <p:cNvSpPr txBox="1">
            <a:spLocks/>
          </p:cNvSpPr>
          <p:nvPr/>
        </p:nvSpPr>
        <p:spPr>
          <a:xfrm>
            <a:off x="4401397" y="1602531"/>
            <a:ext cx="2829635" cy="3398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s-PE" sz="1600" b="1" spc="-5">
                <a:latin typeface="+mn-lt"/>
                <a:ea typeface="+mn-ea"/>
                <a:cs typeface="Arial"/>
              </a:rPr>
              <a:t>CHART EVOLUTION COST</a:t>
            </a:r>
            <a:endParaRPr lang="es-PE" sz="1600" b="1">
              <a:cs typeface="Arial"/>
            </a:endParaRPr>
          </a:p>
          <a:p>
            <a:pPr lvl="0" algn="ctr">
              <a:lnSpc>
                <a:spcPct val="100000"/>
              </a:lnSpc>
              <a:tabLst>
                <a:tab pos="457200" algn="l"/>
              </a:tabLst>
            </a:pPr>
            <a:r>
              <a:rPr lang="es-PE" sz="1600" b="1" spc="-5">
                <a:latin typeface="+mn-lt"/>
                <a:ea typeface="+mn-ea"/>
                <a:cs typeface="Arial"/>
              </a:rPr>
              <a:t>(USD)</a:t>
            </a: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s-PE" sz="1400" b="1" spc="-5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528320" algn="l"/>
              </a:tabLst>
            </a:pPr>
            <a:endParaRPr lang="es-CO" sz="1400" spc="-5">
              <a:cs typeface="Arial"/>
            </a:endParaRPr>
          </a:p>
          <a:p>
            <a:pPr marL="527685" lvl="1" indent="-172720">
              <a:lnSpc>
                <a:spcPct val="100000"/>
              </a:lnSpc>
              <a:spcBef>
                <a:spcPts val="655"/>
              </a:spcBef>
              <a:buChar char="•"/>
            </a:pPr>
            <a:endParaRPr lang="en-US" sz="1400">
              <a:solidFill>
                <a:srgbClr val="000000"/>
              </a:solidFill>
              <a:cs typeface="Arial"/>
            </a:endParaRPr>
          </a:p>
          <a:p>
            <a:pPr algn="ctr">
              <a:lnSpc>
                <a:spcPct val="100000"/>
              </a:lnSpc>
            </a:pPr>
            <a:endParaRPr lang="en-US" sz="2200">
              <a:solidFill>
                <a:srgbClr val="FF6600"/>
              </a:solidFill>
              <a:cs typeface="Arial" panose="020B0604020202020204"/>
            </a:endParaRP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5A3E598D-FA6F-9B31-1ED4-847C39C7C270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8B2F5BAF-F0D3-46DD-8D69-93AC8A1850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37" y="2235831"/>
            <a:ext cx="10524858" cy="36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38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2.6 PARETO CHART 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4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CAA6A8C-95B4-8F1B-CE61-D20F112D9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839539"/>
              </p:ext>
            </p:extLst>
          </p:nvPr>
        </p:nvGraphicFramePr>
        <p:xfrm>
          <a:off x="593223" y="1945907"/>
          <a:ext cx="3155615" cy="34223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349926">
                  <a:extLst>
                    <a:ext uri="{9D8B030D-6E8A-4147-A177-3AD203B41FA5}">
                      <a16:colId xmlns:a16="http://schemas.microsoft.com/office/drawing/2014/main" val="1846117018"/>
                    </a:ext>
                  </a:extLst>
                </a:gridCol>
                <a:gridCol w="805689">
                  <a:extLst>
                    <a:ext uri="{9D8B030D-6E8A-4147-A177-3AD203B41FA5}">
                      <a16:colId xmlns:a16="http://schemas.microsoft.com/office/drawing/2014/main" val="4210690614"/>
                    </a:ext>
                  </a:extLst>
                </a:gridCol>
              </a:tblGrid>
              <a:tr h="31213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LOSS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USD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531548"/>
                  </a:ext>
                </a:extLst>
              </a:tr>
              <a:tr h="21180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BREAKDOWN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318,415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4445603"/>
                  </a:ext>
                </a:extLst>
              </a:tr>
              <a:tr h="21180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TRAINING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137,940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0049790"/>
                  </a:ext>
                </a:extLst>
              </a:tr>
              <a:tr h="21180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NVAA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132,234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5032363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REGULATIONS &amp; ADJUSTMENTS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39,136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7547332"/>
                  </a:ext>
                </a:extLst>
              </a:tr>
              <a:tr h="21180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CHANGEOVER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37,326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3592864"/>
                  </a:ext>
                </a:extLst>
              </a:tr>
              <a:tr h="21180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LOGISTICS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35,602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4881214"/>
                  </a:ext>
                </a:extLst>
              </a:tr>
              <a:tr h="21180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SCRAPS &amp; REWORKS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34,120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9006782"/>
                  </a:ext>
                </a:extLst>
              </a:tr>
              <a:tr h="21180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ENERGY SHORTAGE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27,029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32080045"/>
                  </a:ext>
                </a:extLst>
              </a:tr>
              <a:tr h="21180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MAINTENANCE EXTERNAL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27,000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76160918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TOOLS/CONSUMABLES SHORTAGE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24,813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1900027"/>
                  </a:ext>
                </a:extLst>
              </a:tr>
              <a:tr h="21180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ABSENTEISM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23,681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4945218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TOOLS/CONSUMABLES CHANGE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10,812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440494"/>
                  </a:ext>
                </a:extLst>
              </a:tr>
            </a:tbl>
          </a:graphicData>
        </a:graphic>
      </p:graphicFrame>
      <p:pic>
        <p:nvPicPr>
          <p:cNvPr id="24" name="Picture 25">
            <a:extLst>
              <a:ext uri="{FF2B5EF4-FFF2-40B4-BE49-F238E27FC236}">
                <a16:creationId xmlns:a16="http://schemas.microsoft.com/office/drawing/2014/main" id="{8746DD34-450C-F510-CCF8-DD6F51D60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3453" y="1636378"/>
            <a:ext cx="7128041" cy="4407403"/>
          </a:xfrm>
          <a:prstGeom prst="rect">
            <a:avLst/>
          </a:prstGeom>
        </p:spPr>
      </p:pic>
      <p:sp>
        <p:nvSpPr>
          <p:cNvPr id="15" name="Explosion: 8 Points 4">
            <a:extLst>
              <a:ext uri="{FF2B5EF4-FFF2-40B4-BE49-F238E27FC236}">
                <a16:creationId xmlns:a16="http://schemas.microsoft.com/office/drawing/2014/main" id="{409DBC43-79D9-418F-A7C1-73B6B41A7477}"/>
              </a:ext>
            </a:extLst>
          </p:cNvPr>
          <p:cNvSpPr/>
          <p:nvPr/>
        </p:nvSpPr>
        <p:spPr bwMode="auto">
          <a:xfrm>
            <a:off x="7567246" y="2360733"/>
            <a:ext cx="3943647" cy="1752654"/>
          </a:xfrm>
          <a:prstGeom prst="irregularSeal1">
            <a:avLst/>
          </a:prstGeom>
          <a:solidFill>
            <a:sysClr val="window" lastClr="FFFFFF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b="1" dirty="0">
                <a:latin typeface="Times New Roman"/>
                <a:cs typeface="Times New Roman"/>
              </a:rPr>
              <a:t>Total </a:t>
            </a:r>
            <a:r>
              <a:rPr lang="es-PE" b="1" dirty="0" err="1">
                <a:latin typeface="Times New Roman"/>
                <a:cs typeface="Times New Roman"/>
              </a:rPr>
              <a:t>Losses</a:t>
            </a:r>
            <a:endParaRPr lang="es-PE" b="1" dirty="0">
              <a:latin typeface="Times New Roman"/>
              <a:cs typeface="Times New Roman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b="1" dirty="0">
                <a:latin typeface="Times New Roman"/>
                <a:cs typeface="Times New Roman"/>
              </a:rPr>
              <a:t>USD 893,047</a:t>
            </a:r>
            <a:endParaRPr lang="es-PE" b="1" dirty="0">
              <a:latin typeface="Times New Roman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2062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>
            <a:extLst>
              <a:ext uri="{FF2B5EF4-FFF2-40B4-BE49-F238E27FC236}">
                <a16:creationId xmlns:a16="http://schemas.microsoft.com/office/drawing/2014/main" id="{D331B2B0-AC71-0583-0362-2C7DEBC0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8" y="2230859"/>
            <a:ext cx="7439890" cy="3864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2.6 PARETO CHART 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4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F3802E63-4476-452E-975A-9441AA8918CD}"/>
              </a:ext>
            </a:extLst>
          </p:cNvPr>
          <p:cNvSpPr txBox="1"/>
          <p:nvPr/>
        </p:nvSpPr>
        <p:spPr>
          <a:xfrm>
            <a:off x="-921523" y="160460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s-CO" sz="1800" b="0" i="0" u="none" strike="noStrike">
                <a:solidFill>
                  <a:srgbClr val="000000"/>
                </a:solidFill>
                <a:effectLst/>
                <a:latin typeface="+mj-lt"/>
              </a:rPr>
              <a:t>BREAKDOWNS</a:t>
            </a:r>
          </a:p>
        </p:txBody>
      </p:sp>
      <p:sp>
        <p:nvSpPr>
          <p:cNvPr id="13" name="Explosion: 8 Points 4">
            <a:extLst>
              <a:ext uri="{FF2B5EF4-FFF2-40B4-BE49-F238E27FC236}">
                <a16:creationId xmlns:a16="http://schemas.microsoft.com/office/drawing/2014/main" id="{03AF1993-0205-468A-A8FA-6B70B69A4939}"/>
              </a:ext>
            </a:extLst>
          </p:cNvPr>
          <p:cNvSpPr/>
          <p:nvPr/>
        </p:nvSpPr>
        <p:spPr bwMode="auto">
          <a:xfrm>
            <a:off x="7786111" y="2873587"/>
            <a:ext cx="3943647" cy="1752654"/>
          </a:xfrm>
          <a:prstGeom prst="irregularSeal1">
            <a:avLst/>
          </a:prstGeom>
          <a:solidFill>
            <a:sysClr val="window" lastClr="FFFFFF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b="1" dirty="0">
                <a:latin typeface="Times New Roman"/>
                <a:cs typeface="Times New Roman"/>
              </a:rPr>
              <a:t>Total </a:t>
            </a:r>
            <a:r>
              <a:rPr lang="es-PE" b="1" dirty="0" err="1">
                <a:latin typeface="Times New Roman"/>
                <a:cs typeface="Times New Roman"/>
              </a:rPr>
              <a:t>Losses</a:t>
            </a:r>
            <a:endParaRPr lang="es-PE" b="1" dirty="0">
              <a:latin typeface="Times New Roman"/>
              <a:cs typeface="Times New Roman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b="1" dirty="0">
                <a:latin typeface="Times New Roman"/>
                <a:cs typeface="Times New Roman"/>
              </a:rPr>
              <a:t>USD 318,090 </a:t>
            </a:r>
            <a:endParaRPr lang="es-PE" b="1" dirty="0">
              <a:latin typeface="Times New Roman" pitchFamily="18" charset="0"/>
              <a:cs typeface="Times New Roman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200E862-5DAE-7D00-0870-C747EFAA6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49183"/>
              </p:ext>
            </p:extLst>
          </p:nvPr>
        </p:nvGraphicFramePr>
        <p:xfrm>
          <a:off x="513013" y="2246964"/>
          <a:ext cx="3636884" cy="334685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08319">
                  <a:extLst>
                    <a:ext uri="{9D8B030D-6E8A-4147-A177-3AD203B41FA5}">
                      <a16:colId xmlns:a16="http://schemas.microsoft.com/office/drawing/2014/main" val="2559262111"/>
                    </a:ext>
                  </a:extLst>
                </a:gridCol>
                <a:gridCol w="928565">
                  <a:extLst>
                    <a:ext uri="{9D8B030D-6E8A-4147-A177-3AD203B41FA5}">
                      <a16:colId xmlns:a16="http://schemas.microsoft.com/office/drawing/2014/main" val="3112526939"/>
                    </a:ext>
                  </a:extLst>
                </a:gridCol>
              </a:tblGrid>
              <a:tr h="36945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LOSS</a:t>
                      </a:r>
                    </a:p>
                  </a:txBody>
                  <a:tcPr marL="0" marR="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USD</a:t>
                      </a:r>
                    </a:p>
                  </a:txBody>
                  <a:tcPr marL="0" marR="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827267"/>
                  </a:ext>
                </a:extLst>
              </a:tr>
              <a:tr h="2499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Lectura de GCMS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146,604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32820140"/>
                  </a:ext>
                </a:extLst>
              </a:tr>
              <a:tr h="2499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 III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123,337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1931570"/>
                  </a:ext>
                </a:extLst>
              </a:tr>
              <a:tr h="2499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 2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18,255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3681243"/>
                  </a:ext>
                </a:extLst>
              </a:tr>
              <a:tr h="2499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de Lavado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12,574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71798108"/>
                  </a:ext>
                </a:extLst>
              </a:tr>
              <a:tr h="2499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 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9,726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5448050"/>
                  </a:ext>
                </a:extLst>
              </a:tr>
              <a:tr h="249927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Preparativa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Aires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2,682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07978338"/>
                  </a:ext>
                </a:extLst>
              </a:tr>
              <a:tr h="478122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Extracción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de GCMS,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HPLCMSMSy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AyG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1,406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08192198"/>
                  </a:ext>
                </a:extLst>
              </a:tr>
              <a:tr h="2499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Colorimetrica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1,199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9935654"/>
                  </a:ext>
                </a:extLst>
              </a:tr>
              <a:tr h="2499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Lectura de HPLCMSMS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804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62441885"/>
                  </a:ext>
                </a:extLst>
              </a:tr>
              <a:tr h="24992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Filtros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766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3715424"/>
                  </a:ext>
                </a:extLst>
              </a:tr>
              <a:tr h="249927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Recepción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Muestras</a:t>
                      </a:r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586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658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74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45420DC3-6D50-40E9-A06E-8C808425D9C5}"/>
              </a:ext>
            </a:extLst>
          </p:cNvPr>
          <p:cNvGrpSpPr/>
          <p:nvPr/>
        </p:nvGrpSpPr>
        <p:grpSpPr>
          <a:xfrm>
            <a:off x="4054577" y="1283748"/>
            <a:ext cx="4277522" cy="4352553"/>
            <a:chOff x="3913188" y="1708132"/>
            <a:chExt cx="4343400" cy="4362633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6521C862-21EF-461F-B9F7-D7023C891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913188" y="1708132"/>
              <a:ext cx="4343400" cy="4362633"/>
              <a:chOff x="3913188" y="1580968"/>
              <a:chExt cx="4343400" cy="4362633"/>
            </a:xfrm>
          </p:grpSpPr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4C1F1391-AAB5-4554-8014-00EF5BB3ECFC}"/>
                  </a:ext>
                </a:extLst>
              </p:cNvPr>
              <p:cNvGrpSpPr/>
              <p:nvPr/>
            </p:nvGrpSpPr>
            <p:grpSpPr>
              <a:xfrm>
                <a:off x="3913188" y="1580968"/>
                <a:ext cx="4343400" cy="4362633"/>
                <a:chOff x="3913188" y="1580968"/>
                <a:chExt cx="4343400" cy="4362633"/>
              </a:xfrm>
              <a:effectLst/>
            </p:grpSpPr>
            <p:sp>
              <p:nvSpPr>
                <p:cNvPr id="48" name="Forma libre 5">
                  <a:extLst>
                    <a:ext uri="{FF2B5EF4-FFF2-40B4-BE49-F238E27FC236}">
                      <a16:creationId xmlns:a16="http://schemas.microsoft.com/office/drawing/2014/main" id="{9A66EECD-F9EE-4677-9534-4EC90491454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188" y="1600200"/>
                  <a:ext cx="2008188" cy="2020888"/>
                </a:xfrm>
                <a:custGeom>
                  <a:avLst/>
                  <a:gdLst>
                    <a:gd name="T0" fmla="*/ 55 w 172"/>
                    <a:gd name="T1" fmla="*/ 173 h 173"/>
                    <a:gd name="T2" fmla="*/ 0 w 172"/>
                    <a:gd name="T3" fmla="*/ 173 h 173"/>
                    <a:gd name="T4" fmla="*/ 172 w 172"/>
                    <a:gd name="T5" fmla="*/ 0 h 173"/>
                    <a:gd name="T6" fmla="*/ 172 w 172"/>
                    <a:gd name="T7" fmla="*/ 55 h 173"/>
                    <a:gd name="T8" fmla="*/ 55 w 172"/>
                    <a:gd name="T9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2" h="173">
                      <a:moveTo>
                        <a:pt x="55" y="173"/>
                      </a:move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7" y="80"/>
                        <a:pt x="80" y="7"/>
                        <a:pt x="172" y="0"/>
                      </a:cubicBezTo>
                      <a:cubicBezTo>
                        <a:pt x="172" y="55"/>
                        <a:pt x="172" y="55"/>
                        <a:pt x="172" y="55"/>
                      </a:cubicBezTo>
                      <a:cubicBezTo>
                        <a:pt x="110" y="61"/>
                        <a:pt x="61" y="111"/>
                        <a:pt x="55" y="173"/>
                      </a:cubicBezTo>
                      <a:close/>
                    </a:path>
                  </a:pathLst>
                </a:cu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orma libre 6">
                  <a:extLst>
                    <a:ext uri="{FF2B5EF4-FFF2-40B4-BE49-F238E27FC236}">
                      <a16:creationId xmlns:a16="http://schemas.microsoft.com/office/drawing/2014/main" id="{7CBA087E-941E-495B-83B8-ADED9A414E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5700" y="3935413"/>
                  <a:ext cx="2020888" cy="2008188"/>
                </a:xfrm>
                <a:custGeom>
                  <a:avLst/>
                  <a:gdLst>
                    <a:gd name="T0" fmla="*/ 118 w 173"/>
                    <a:gd name="T1" fmla="*/ 0 h 172"/>
                    <a:gd name="T2" fmla="*/ 173 w 173"/>
                    <a:gd name="T3" fmla="*/ 0 h 172"/>
                    <a:gd name="T4" fmla="*/ 0 w 173"/>
                    <a:gd name="T5" fmla="*/ 172 h 172"/>
                    <a:gd name="T6" fmla="*/ 0 w 173"/>
                    <a:gd name="T7" fmla="*/ 117 h 172"/>
                    <a:gd name="T8" fmla="*/ 118 w 17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3" h="172">
                      <a:moveTo>
                        <a:pt x="118" y="0"/>
                      </a:move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6" y="92"/>
                        <a:pt x="93" y="166"/>
                        <a:pt x="0" y="172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62" y="111"/>
                        <a:pt x="112" y="62"/>
                        <a:pt x="118" y="0"/>
                      </a:cubicBezTo>
                      <a:close/>
                    </a:path>
                  </a:pathLst>
                </a:cu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orma libre 7">
                  <a:extLst>
                    <a:ext uri="{FF2B5EF4-FFF2-40B4-BE49-F238E27FC236}">
                      <a16:creationId xmlns:a16="http://schemas.microsoft.com/office/drawing/2014/main" id="{84DA4A60-4CB0-4CC7-97C1-EF25B61E28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188" y="3935413"/>
                  <a:ext cx="2008188" cy="2008188"/>
                </a:xfrm>
                <a:custGeom>
                  <a:avLst/>
                  <a:gdLst>
                    <a:gd name="T0" fmla="*/ 172 w 172"/>
                    <a:gd name="T1" fmla="*/ 117 h 172"/>
                    <a:gd name="T2" fmla="*/ 172 w 172"/>
                    <a:gd name="T3" fmla="*/ 172 h 172"/>
                    <a:gd name="T4" fmla="*/ 0 w 172"/>
                    <a:gd name="T5" fmla="*/ 0 h 172"/>
                    <a:gd name="T6" fmla="*/ 55 w 172"/>
                    <a:gd name="T7" fmla="*/ 0 h 172"/>
                    <a:gd name="T8" fmla="*/ 172 w 172"/>
                    <a:gd name="T9" fmla="*/ 117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2" h="172">
                      <a:moveTo>
                        <a:pt x="172" y="117"/>
                      </a:moveTo>
                      <a:cubicBezTo>
                        <a:pt x="172" y="172"/>
                        <a:pt x="172" y="172"/>
                        <a:pt x="172" y="172"/>
                      </a:cubicBezTo>
                      <a:cubicBezTo>
                        <a:pt x="80" y="166"/>
                        <a:pt x="7" y="92"/>
                        <a:pt x="0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1" y="62"/>
                        <a:pt x="110" y="111"/>
                        <a:pt x="172" y="117"/>
                      </a:cubicBezTo>
                      <a:close/>
                    </a:path>
                  </a:pathLst>
                </a:cu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orma libre 8">
                  <a:extLst>
                    <a:ext uri="{FF2B5EF4-FFF2-40B4-BE49-F238E27FC236}">
                      <a16:creationId xmlns:a16="http://schemas.microsoft.com/office/drawing/2014/main" id="{F6CC35A0-C838-4085-A613-D3F988ACC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5700" y="1580968"/>
                  <a:ext cx="2020888" cy="2020888"/>
                </a:xfrm>
                <a:custGeom>
                  <a:avLst/>
                  <a:gdLst>
                    <a:gd name="T0" fmla="*/ 0 w 173"/>
                    <a:gd name="T1" fmla="*/ 55 h 173"/>
                    <a:gd name="T2" fmla="*/ 0 w 173"/>
                    <a:gd name="T3" fmla="*/ 0 h 173"/>
                    <a:gd name="T4" fmla="*/ 173 w 173"/>
                    <a:gd name="T5" fmla="*/ 173 h 173"/>
                    <a:gd name="T6" fmla="*/ 118 w 173"/>
                    <a:gd name="T7" fmla="*/ 173 h 173"/>
                    <a:gd name="T8" fmla="*/ 0 w 173"/>
                    <a:gd name="T9" fmla="*/ 55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3" h="173">
                      <a:moveTo>
                        <a:pt x="0" y="5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3" y="7"/>
                        <a:pt x="166" y="80"/>
                        <a:pt x="173" y="173"/>
                      </a:cubicBezTo>
                      <a:cubicBezTo>
                        <a:pt x="118" y="173"/>
                        <a:pt x="118" y="173"/>
                        <a:pt x="118" y="173"/>
                      </a:cubicBezTo>
                      <a:cubicBezTo>
                        <a:pt x="112" y="111"/>
                        <a:pt x="62" y="61"/>
                        <a:pt x="0" y="55"/>
                      </a:cubicBezTo>
                      <a:close/>
                    </a:path>
                  </a:pathLst>
                </a:cu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7" name="Forma libre 31">
                <a:extLst>
                  <a:ext uri="{FF2B5EF4-FFF2-40B4-BE49-F238E27FC236}">
                    <a16:creationId xmlns:a16="http://schemas.microsoft.com/office/drawing/2014/main" id="{761CB960-3353-4BA0-819C-4CE2562D8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>
                <a:off x="4484571" y="2194720"/>
                <a:ext cx="3154361" cy="3154361"/>
              </a:xfrm>
              <a:custGeom>
                <a:avLst/>
                <a:gdLst>
                  <a:gd name="connsiteX0" fmla="*/ 1577181 w 3154361"/>
                  <a:gd name="connsiteY0" fmla="*/ 3154361 h 3154361"/>
                  <a:gd name="connsiteX1" fmla="*/ 1780203 w 3154361"/>
                  <a:gd name="connsiteY1" fmla="*/ 2804324 h 3154361"/>
                  <a:gd name="connsiteX2" fmla="*/ 1797438 w 3154361"/>
                  <a:gd name="connsiteY2" fmla="*/ 2802025 h 3154361"/>
                  <a:gd name="connsiteX3" fmla="*/ 2796180 w 3154361"/>
                  <a:gd name="connsiteY3" fmla="*/ 1827945 h 3154361"/>
                  <a:gd name="connsiteX4" fmla="*/ 2803383 w 3154361"/>
                  <a:gd name="connsiteY4" fmla="*/ 1780748 h 3154361"/>
                  <a:gd name="connsiteX5" fmla="*/ 3154361 w 3154361"/>
                  <a:gd name="connsiteY5" fmla="*/ 1577181 h 3154361"/>
                  <a:gd name="connsiteX6" fmla="*/ 2803383 w 3154361"/>
                  <a:gd name="connsiteY6" fmla="*/ 1373614 h 3154361"/>
                  <a:gd name="connsiteX7" fmla="*/ 2796180 w 3154361"/>
                  <a:gd name="connsiteY7" fmla="*/ 1326414 h 3154361"/>
                  <a:gd name="connsiteX8" fmla="*/ 1797438 w 3154361"/>
                  <a:gd name="connsiteY8" fmla="*/ 352335 h 3154361"/>
                  <a:gd name="connsiteX9" fmla="*/ 1780201 w 3154361"/>
                  <a:gd name="connsiteY9" fmla="*/ 350035 h 3154361"/>
                  <a:gd name="connsiteX10" fmla="*/ 1577181 w 3154361"/>
                  <a:gd name="connsiteY10" fmla="*/ 0 h 3154361"/>
                  <a:gd name="connsiteX11" fmla="*/ 1374161 w 3154361"/>
                  <a:gd name="connsiteY11" fmla="*/ 350035 h 3154361"/>
                  <a:gd name="connsiteX12" fmla="*/ 1356922 w 3154361"/>
                  <a:gd name="connsiteY12" fmla="*/ 352335 h 3154361"/>
                  <a:gd name="connsiteX13" fmla="*/ 358181 w 3154361"/>
                  <a:gd name="connsiteY13" fmla="*/ 1326414 h 3154361"/>
                  <a:gd name="connsiteX14" fmla="*/ 350977 w 3154361"/>
                  <a:gd name="connsiteY14" fmla="*/ 1373613 h 3154361"/>
                  <a:gd name="connsiteX15" fmla="*/ 0 w 3154361"/>
                  <a:gd name="connsiteY15" fmla="*/ 1577180 h 3154361"/>
                  <a:gd name="connsiteX16" fmla="*/ 350977 w 3154361"/>
                  <a:gd name="connsiteY16" fmla="*/ 1780746 h 3154361"/>
                  <a:gd name="connsiteX17" fmla="*/ 358181 w 3154361"/>
                  <a:gd name="connsiteY17" fmla="*/ 1827946 h 3154361"/>
                  <a:gd name="connsiteX18" fmla="*/ 1356922 w 3154361"/>
                  <a:gd name="connsiteY18" fmla="*/ 2802025 h 3154361"/>
                  <a:gd name="connsiteX19" fmla="*/ 1374159 w 3154361"/>
                  <a:gd name="connsiteY19" fmla="*/ 2804324 h 315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54361" h="3154361">
                    <a:moveTo>
                      <a:pt x="1577181" y="3154361"/>
                    </a:moveTo>
                    <a:lnTo>
                      <a:pt x="1780203" y="2804324"/>
                    </a:lnTo>
                    <a:lnTo>
                      <a:pt x="1797438" y="2802025"/>
                    </a:lnTo>
                    <a:cubicBezTo>
                      <a:pt x="2297871" y="2712635"/>
                      <a:pt x="2694658" y="2324067"/>
                      <a:pt x="2796180" y="1827945"/>
                    </a:cubicBezTo>
                    <a:lnTo>
                      <a:pt x="2803383" y="1780748"/>
                    </a:lnTo>
                    <a:lnTo>
                      <a:pt x="3154361" y="1577181"/>
                    </a:lnTo>
                    <a:lnTo>
                      <a:pt x="2803383" y="1373614"/>
                    </a:lnTo>
                    <a:lnTo>
                      <a:pt x="2796180" y="1326414"/>
                    </a:lnTo>
                    <a:cubicBezTo>
                      <a:pt x="2694658" y="830292"/>
                      <a:pt x="2297871" y="441725"/>
                      <a:pt x="1797438" y="352335"/>
                    </a:cubicBezTo>
                    <a:lnTo>
                      <a:pt x="1780201" y="350035"/>
                    </a:lnTo>
                    <a:lnTo>
                      <a:pt x="1577181" y="0"/>
                    </a:lnTo>
                    <a:lnTo>
                      <a:pt x="1374161" y="350035"/>
                    </a:lnTo>
                    <a:lnTo>
                      <a:pt x="1356922" y="352335"/>
                    </a:lnTo>
                    <a:cubicBezTo>
                      <a:pt x="856490" y="441724"/>
                      <a:pt x="459702" y="830291"/>
                      <a:pt x="358181" y="1326414"/>
                    </a:cubicBezTo>
                    <a:lnTo>
                      <a:pt x="350977" y="1373613"/>
                    </a:lnTo>
                    <a:lnTo>
                      <a:pt x="0" y="1577180"/>
                    </a:lnTo>
                    <a:lnTo>
                      <a:pt x="350977" y="1780746"/>
                    </a:lnTo>
                    <a:lnTo>
                      <a:pt x="358181" y="1827946"/>
                    </a:lnTo>
                    <a:cubicBezTo>
                      <a:pt x="459702" y="2324067"/>
                      <a:pt x="856490" y="2712635"/>
                      <a:pt x="1356922" y="2802025"/>
                    </a:cubicBezTo>
                    <a:lnTo>
                      <a:pt x="1374159" y="2804324"/>
                    </a:lnTo>
                    <a:close/>
                  </a:path>
                </a:pathLst>
              </a:custGeom>
              <a:noFill/>
              <a:ln w="19050">
                <a:solidFill>
                  <a:srgbClr val="7F7F7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upo 19" descr="Esta imagen es un icono de binoculares. ">
              <a:extLst>
                <a:ext uri="{FF2B5EF4-FFF2-40B4-BE49-F238E27FC236}">
                  <a16:creationId xmlns:a16="http://schemas.microsoft.com/office/drawing/2014/main" id="{1D789570-771D-4C2C-AA54-4EC457C6A8B5}"/>
                </a:ext>
              </a:extLst>
            </p:cNvPr>
            <p:cNvGrpSpPr/>
            <p:nvPr/>
          </p:nvGrpSpPr>
          <p:grpSpPr>
            <a:xfrm>
              <a:off x="5646128" y="2823421"/>
              <a:ext cx="804097" cy="746032"/>
              <a:chOff x="9852836" y="2500367"/>
              <a:chExt cx="285748" cy="265113"/>
            </a:xfrm>
            <a:solidFill>
              <a:schemeClr val="bg2">
                <a:lumMod val="90000"/>
              </a:schemeClr>
            </a:solidFill>
          </p:grpSpPr>
          <p:sp>
            <p:nvSpPr>
              <p:cNvPr id="39" name="Forma libre 3859">
                <a:extLst>
                  <a:ext uri="{FF2B5EF4-FFF2-40B4-BE49-F238E27FC236}">
                    <a16:creationId xmlns:a16="http://schemas.microsoft.com/office/drawing/2014/main" id="{22DCE90E-0EE6-4F0C-854B-932AA7B233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05234" y="2500367"/>
                <a:ext cx="133350" cy="265113"/>
              </a:xfrm>
              <a:custGeom>
                <a:avLst/>
                <a:gdLst>
                  <a:gd name="T0" fmla="*/ 156 w 420"/>
                  <a:gd name="T1" fmla="*/ 795 h 832"/>
                  <a:gd name="T2" fmla="*/ 95 w 420"/>
                  <a:gd name="T3" fmla="*/ 761 h 832"/>
                  <a:gd name="T4" fmla="*/ 51 w 420"/>
                  <a:gd name="T5" fmla="*/ 708 h 832"/>
                  <a:gd name="T6" fmla="*/ 31 w 420"/>
                  <a:gd name="T7" fmla="*/ 640 h 832"/>
                  <a:gd name="T8" fmla="*/ 38 w 420"/>
                  <a:gd name="T9" fmla="*/ 576 h 832"/>
                  <a:gd name="T10" fmla="*/ 73 w 420"/>
                  <a:gd name="T11" fmla="*/ 517 h 832"/>
                  <a:gd name="T12" fmla="*/ 128 w 420"/>
                  <a:gd name="T13" fmla="*/ 469 h 832"/>
                  <a:gd name="T14" fmla="*/ 186 w 420"/>
                  <a:gd name="T15" fmla="*/ 446 h 832"/>
                  <a:gd name="T16" fmla="*/ 224 w 420"/>
                  <a:gd name="T17" fmla="*/ 444 h 832"/>
                  <a:gd name="T18" fmla="*/ 263 w 420"/>
                  <a:gd name="T19" fmla="*/ 451 h 832"/>
                  <a:gd name="T20" fmla="*/ 300 w 420"/>
                  <a:gd name="T21" fmla="*/ 470 h 832"/>
                  <a:gd name="T22" fmla="*/ 344 w 420"/>
                  <a:gd name="T23" fmla="*/ 505 h 832"/>
                  <a:gd name="T24" fmla="*/ 378 w 420"/>
                  <a:gd name="T25" fmla="*/ 556 h 832"/>
                  <a:gd name="T26" fmla="*/ 390 w 420"/>
                  <a:gd name="T27" fmla="*/ 609 h 832"/>
                  <a:gd name="T28" fmla="*/ 383 w 420"/>
                  <a:gd name="T29" fmla="*/ 676 h 832"/>
                  <a:gd name="T30" fmla="*/ 350 w 420"/>
                  <a:gd name="T31" fmla="*/ 737 h 832"/>
                  <a:gd name="T32" fmla="*/ 296 w 420"/>
                  <a:gd name="T33" fmla="*/ 781 h 832"/>
                  <a:gd name="T34" fmla="*/ 228 w 420"/>
                  <a:gd name="T35" fmla="*/ 802 h 832"/>
                  <a:gd name="T36" fmla="*/ 388 w 420"/>
                  <a:gd name="T37" fmla="*/ 508 h 832"/>
                  <a:gd name="T38" fmla="*/ 208 w 420"/>
                  <a:gd name="T39" fmla="*/ 178 h 832"/>
                  <a:gd name="T40" fmla="*/ 145 w 420"/>
                  <a:gd name="T41" fmla="*/ 20 h 832"/>
                  <a:gd name="T42" fmla="*/ 109 w 420"/>
                  <a:gd name="T43" fmla="*/ 4 h 832"/>
                  <a:gd name="T44" fmla="*/ 66 w 420"/>
                  <a:gd name="T45" fmla="*/ 0 h 832"/>
                  <a:gd name="T46" fmla="*/ 27 w 420"/>
                  <a:gd name="T47" fmla="*/ 11 h 832"/>
                  <a:gd name="T48" fmla="*/ 2 w 420"/>
                  <a:gd name="T49" fmla="*/ 28 h 832"/>
                  <a:gd name="T50" fmla="*/ 0 w 420"/>
                  <a:gd name="T51" fmla="*/ 263 h 832"/>
                  <a:gd name="T52" fmla="*/ 55 w 420"/>
                  <a:gd name="T53" fmla="*/ 273 h 832"/>
                  <a:gd name="T54" fmla="*/ 97 w 420"/>
                  <a:gd name="T55" fmla="*/ 293 h 832"/>
                  <a:gd name="T56" fmla="*/ 125 w 420"/>
                  <a:gd name="T57" fmla="*/ 320 h 832"/>
                  <a:gd name="T58" fmla="*/ 135 w 420"/>
                  <a:gd name="T59" fmla="*/ 352 h 832"/>
                  <a:gd name="T60" fmla="*/ 131 w 420"/>
                  <a:gd name="T61" fmla="*/ 362 h 832"/>
                  <a:gd name="T62" fmla="*/ 120 w 420"/>
                  <a:gd name="T63" fmla="*/ 367 h 832"/>
                  <a:gd name="T64" fmla="*/ 109 w 420"/>
                  <a:gd name="T65" fmla="*/ 362 h 832"/>
                  <a:gd name="T66" fmla="*/ 105 w 420"/>
                  <a:gd name="T67" fmla="*/ 352 h 832"/>
                  <a:gd name="T68" fmla="*/ 97 w 420"/>
                  <a:gd name="T69" fmla="*/ 333 h 832"/>
                  <a:gd name="T70" fmla="*/ 76 w 420"/>
                  <a:gd name="T71" fmla="*/ 315 h 832"/>
                  <a:gd name="T72" fmla="*/ 0 w 420"/>
                  <a:gd name="T73" fmla="*/ 293 h 832"/>
                  <a:gd name="T74" fmla="*/ 2 w 420"/>
                  <a:gd name="T75" fmla="*/ 648 h 832"/>
                  <a:gd name="T76" fmla="*/ 27 w 420"/>
                  <a:gd name="T77" fmla="*/ 725 h 832"/>
                  <a:gd name="T78" fmla="*/ 78 w 420"/>
                  <a:gd name="T79" fmla="*/ 786 h 832"/>
                  <a:gd name="T80" fmla="*/ 149 w 420"/>
                  <a:gd name="T81" fmla="*/ 823 h 832"/>
                  <a:gd name="T82" fmla="*/ 221 w 420"/>
                  <a:gd name="T83" fmla="*/ 832 h 832"/>
                  <a:gd name="T84" fmla="*/ 272 w 420"/>
                  <a:gd name="T85" fmla="*/ 823 h 832"/>
                  <a:gd name="T86" fmla="*/ 344 w 420"/>
                  <a:gd name="T87" fmla="*/ 785 h 832"/>
                  <a:gd name="T88" fmla="*/ 396 w 420"/>
                  <a:gd name="T89" fmla="*/ 723 h 832"/>
                  <a:gd name="T90" fmla="*/ 418 w 420"/>
                  <a:gd name="T91" fmla="*/ 654 h 832"/>
                  <a:gd name="T92" fmla="*/ 420 w 420"/>
                  <a:gd name="T93" fmla="*/ 608 h 832"/>
                  <a:gd name="T94" fmla="*/ 408 w 420"/>
                  <a:gd name="T95" fmla="*/ 552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0" h="832">
                    <a:moveTo>
                      <a:pt x="210" y="802"/>
                    </a:moveTo>
                    <a:lnTo>
                      <a:pt x="192" y="802"/>
                    </a:lnTo>
                    <a:lnTo>
                      <a:pt x="174" y="799"/>
                    </a:lnTo>
                    <a:lnTo>
                      <a:pt x="156" y="795"/>
                    </a:lnTo>
                    <a:lnTo>
                      <a:pt x="140" y="788"/>
                    </a:lnTo>
                    <a:lnTo>
                      <a:pt x="124" y="781"/>
                    </a:lnTo>
                    <a:lnTo>
                      <a:pt x="109" y="772"/>
                    </a:lnTo>
                    <a:lnTo>
                      <a:pt x="95" y="761"/>
                    </a:lnTo>
                    <a:lnTo>
                      <a:pt x="82" y="749"/>
                    </a:lnTo>
                    <a:lnTo>
                      <a:pt x="71" y="737"/>
                    </a:lnTo>
                    <a:lnTo>
                      <a:pt x="61" y="723"/>
                    </a:lnTo>
                    <a:lnTo>
                      <a:pt x="51" y="708"/>
                    </a:lnTo>
                    <a:lnTo>
                      <a:pt x="44" y="693"/>
                    </a:lnTo>
                    <a:lnTo>
                      <a:pt x="38" y="676"/>
                    </a:lnTo>
                    <a:lnTo>
                      <a:pt x="33" y="658"/>
                    </a:lnTo>
                    <a:lnTo>
                      <a:pt x="31" y="640"/>
                    </a:lnTo>
                    <a:lnTo>
                      <a:pt x="30" y="622"/>
                    </a:lnTo>
                    <a:lnTo>
                      <a:pt x="31" y="607"/>
                    </a:lnTo>
                    <a:lnTo>
                      <a:pt x="34" y="592"/>
                    </a:lnTo>
                    <a:lnTo>
                      <a:pt x="38" y="576"/>
                    </a:lnTo>
                    <a:lnTo>
                      <a:pt x="45" y="561"/>
                    </a:lnTo>
                    <a:lnTo>
                      <a:pt x="52" y="546"/>
                    </a:lnTo>
                    <a:lnTo>
                      <a:pt x="62" y="531"/>
                    </a:lnTo>
                    <a:lnTo>
                      <a:pt x="73" y="517"/>
                    </a:lnTo>
                    <a:lnTo>
                      <a:pt x="85" y="503"/>
                    </a:lnTo>
                    <a:lnTo>
                      <a:pt x="97" y="490"/>
                    </a:lnTo>
                    <a:lnTo>
                      <a:pt x="112" y="479"/>
                    </a:lnTo>
                    <a:lnTo>
                      <a:pt x="128" y="469"/>
                    </a:lnTo>
                    <a:lnTo>
                      <a:pt x="144" y="460"/>
                    </a:lnTo>
                    <a:lnTo>
                      <a:pt x="161" y="454"/>
                    </a:lnTo>
                    <a:lnTo>
                      <a:pt x="178" y="448"/>
                    </a:lnTo>
                    <a:lnTo>
                      <a:pt x="186" y="446"/>
                    </a:lnTo>
                    <a:lnTo>
                      <a:pt x="196" y="445"/>
                    </a:lnTo>
                    <a:lnTo>
                      <a:pt x="205" y="444"/>
                    </a:lnTo>
                    <a:lnTo>
                      <a:pt x="214" y="444"/>
                    </a:lnTo>
                    <a:lnTo>
                      <a:pt x="224" y="444"/>
                    </a:lnTo>
                    <a:lnTo>
                      <a:pt x="234" y="445"/>
                    </a:lnTo>
                    <a:lnTo>
                      <a:pt x="243" y="447"/>
                    </a:lnTo>
                    <a:lnTo>
                      <a:pt x="253" y="449"/>
                    </a:lnTo>
                    <a:lnTo>
                      <a:pt x="263" y="451"/>
                    </a:lnTo>
                    <a:lnTo>
                      <a:pt x="272" y="456"/>
                    </a:lnTo>
                    <a:lnTo>
                      <a:pt x="281" y="459"/>
                    </a:lnTo>
                    <a:lnTo>
                      <a:pt x="291" y="464"/>
                    </a:lnTo>
                    <a:lnTo>
                      <a:pt x="300" y="470"/>
                    </a:lnTo>
                    <a:lnTo>
                      <a:pt x="309" y="475"/>
                    </a:lnTo>
                    <a:lnTo>
                      <a:pt x="317" y="481"/>
                    </a:lnTo>
                    <a:lnTo>
                      <a:pt x="327" y="489"/>
                    </a:lnTo>
                    <a:lnTo>
                      <a:pt x="344" y="505"/>
                    </a:lnTo>
                    <a:lnTo>
                      <a:pt x="360" y="522"/>
                    </a:lnTo>
                    <a:lnTo>
                      <a:pt x="367" y="534"/>
                    </a:lnTo>
                    <a:lnTo>
                      <a:pt x="373" y="545"/>
                    </a:lnTo>
                    <a:lnTo>
                      <a:pt x="378" y="556"/>
                    </a:lnTo>
                    <a:lnTo>
                      <a:pt x="383" y="569"/>
                    </a:lnTo>
                    <a:lnTo>
                      <a:pt x="386" y="582"/>
                    </a:lnTo>
                    <a:lnTo>
                      <a:pt x="388" y="595"/>
                    </a:lnTo>
                    <a:lnTo>
                      <a:pt x="390" y="609"/>
                    </a:lnTo>
                    <a:lnTo>
                      <a:pt x="390" y="622"/>
                    </a:lnTo>
                    <a:lnTo>
                      <a:pt x="389" y="640"/>
                    </a:lnTo>
                    <a:lnTo>
                      <a:pt x="387" y="658"/>
                    </a:lnTo>
                    <a:lnTo>
                      <a:pt x="383" y="676"/>
                    </a:lnTo>
                    <a:lnTo>
                      <a:pt x="376" y="693"/>
                    </a:lnTo>
                    <a:lnTo>
                      <a:pt x="369" y="708"/>
                    </a:lnTo>
                    <a:lnTo>
                      <a:pt x="359" y="723"/>
                    </a:lnTo>
                    <a:lnTo>
                      <a:pt x="350" y="737"/>
                    </a:lnTo>
                    <a:lnTo>
                      <a:pt x="338" y="749"/>
                    </a:lnTo>
                    <a:lnTo>
                      <a:pt x="325" y="761"/>
                    </a:lnTo>
                    <a:lnTo>
                      <a:pt x="311" y="772"/>
                    </a:lnTo>
                    <a:lnTo>
                      <a:pt x="296" y="781"/>
                    </a:lnTo>
                    <a:lnTo>
                      <a:pt x="280" y="788"/>
                    </a:lnTo>
                    <a:lnTo>
                      <a:pt x="264" y="795"/>
                    </a:lnTo>
                    <a:lnTo>
                      <a:pt x="247" y="799"/>
                    </a:lnTo>
                    <a:lnTo>
                      <a:pt x="228" y="802"/>
                    </a:lnTo>
                    <a:lnTo>
                      <a:pt x="210" y="802"/>
                    </a:lnTo>
                    <a:close/>
                    <a:moveTo>
                      <a:pt x="390" y="515"/>
                    </a:moveTo>
                    <a:lnTo>
                      <a:pt x="389" y="511"/>
                    </a:lnTo>
                    <a:lnTo>
                      <a:pt x="388" y="508"/>
                    </a:lnTo>
                    <a:lnTo>
                      <a:pt x="269" y="240"/>
                    </a:lnTo>
                    <a:lnTo>
                      <a:pt x="268" y="238"/>
                    </a:lnTo>
                    <a:lnTo>
                      <a:pt x="266" y="236"/>
                    </a:lnTo>
                    <a:lnTo>
                      <a:pt x="208" y="178"/>
                    </a:lnTo>
                    <a:lnTo>
                      <a:pt x="154" y="31"/>
                    </a:lnTo>
                    <a:lnTo>
                      <a:pt x="153" y="28"/>
                    </a:lnTo>
                    <a:lnTo>
                      <a:pt x="151" y="26"/>
                    </a:lnTo>
                    <a:lnTo>
                      <a:pt x="145" y="20"/>
                    </a:lnTo>
                    <a:lnTo>
                      <a:pt x="137" y="15"/>
                    </a:lnTo>
                    <a:lnTo>
                      <a:pt x="129" y="11"/>
                    </a:lnTo>
                    <a:lnTo>
                      <a:pt x="119" y="6"/>
                    </a:lnTo>
                    <a:lnTo>
                      <a:pt x="109" y="4"/>
                    </a:lnTo>
                    <a:lnTo>
                      <a:pt x="100" y="2"/>
                    </a:lnTo>
                    <a:lnTo>
                      <a:pt x="89" y="0"/>
                    </a:lnTo>
                    <a:lnTo>
                      <a:pt x="77" y="0"/>
                    </a:lnTo>
                    <a:lnTo>
                      <a:pt x="66" y="0"/>
                    </a:lnTo>
                    <a:lnTo>
                      <a:pt x="56" y="2"/>
                    </a:lnTo>
                    <a:lnTo>
                      <a:pt x="45" y="4"/>
                    </a:lnTo>
                    <a:lnTo>
                      <a:pt x="35" y="6"/>
                    </a:lnTo>
                    <a:lnTo>
                      <a:pt x="27" y="11"/>
                    </a:lnTo>
                    <a:lnTo>
                      <a:pt x="18" y="15"/>
                    </a:lnTo>
                    <a:lnTo>
                      <a:pt x="11" y="20"/>
                    </a:lnTo>
                    <a:lnTo>
                      <a:pt x="4" y="26"/>
                    </a:lnTo>
                    <a:lnTo>
                      <a:pt x="2" y="28"/>
                    </a:lnTo>
                    <a:lnTo>
                      <a:pt x="1" y="31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0" y="263"/>
                    </a:lnTo>
                    <a:lnTo>
                      <a:pt x="14" y="265"/>
                    </a:lnTo>
                    <a:lnTo>
                      <a:pt x="28" y="267"/>
                    </a:lnTo>
                    <a:lnTo>
                      <a:pt x="42" y="270"/>
                    </a:lnTo>
                    <a:lnTo>
                      <a:pt x="55" y="273"/>
                    </a:lnTo>
                    <a:lnTo>
                      <a:pt x="66" y="278"/>
                    </a:lnTo>
                    <a:lnTo>
                      <a:pt x="77" y="282"/>
                    </a:lnTo>
                    <a:lnTo>
                      <a:pt x="88" y="287"/>
                    </a:lnTo>
                    <a:lnTo>
                      <a:pt x="97" y="293"/>
                    </a:lnTo>
                    <a:lnTo>
                      <a:pt x="106" y="299"/>
                    </a:lnTo>
                    <a:lnTo>
                      <a:pt x="114" y="306"/>
                    </a:lnTo>
                    <a:lnTo>
                      <a:pt x="120" y="312"/>
                    </a:lnTo>
                    <a:lnTo>
                      <a:pt x="125" y="320"/>
                    </a:lnTo>
                    <a:lnTo>
                      <a:pt x="130" y="327"/>
                    </a:lnTo>
                    <a:lnTo>
                      <a:pt x="133" y="336"/>
                    </a:lnTo>
                    <a:lnTo>
                      <a:pt x="134" y="343"/>
                    </a:lnTo>
                    <a:lnTo>
                      <a:pt x="135" y="352"/>
                    </a:lnTo>
                    <a:lnTo>
                      <a:pt x="135" y="355"/>
                    </a:lnTo>
                    <a:lnTo>
                      <a:pt x="134" y="358"/>
                    </a:lnTo>
                    <a:lnTo>
                      <a:pt x="133" y="360"/>
                    </a:lnTo>
                    <a:lnTo>
                      <a:pt x="131" y="362"/>
                    </a:lnTo>
                    <a:lnTo>
                      <a:pt x="129" y="365"/>
                    </a:lnTo>
                    <a:lnTo>
                      <a:pt x="125" y="366"/>
                    </a:lnTo>
                    <a:lnTo>
                      <a:pt x="123" y="367"/>
                    </a:lnTo>
                    <a:lnTo>
                      <a:pt x="120" y="367"/>
                    </a:lnTo>
                    <a:lnTo>
                      <a:pt x="117" y="367"/>
                    </a:lnTo>
                    <a:lnTo>
                      <a:pt x="115" y="366"/>
                    </a:lnTo>
                    <a:lnTo>
                      <a:pt x="111" y="365"/>
                    </a:lnTo>
                    <a:lnTo>
                      <a:pt x="109" y="362"/>
                    </a:lnTo>
                    <a:lnTo>
                      <a:pt x="107" y="360"/>
                    </a:lnTo>
                    <a:lnTo>
                      <a:pt x="106" y="358"/>
                    </a:lnTo>
                    <a:lnTo>
                      <a:pt x="105" y="355"/>
                    </a:lnTo>
                    <a:lnTo>
                      <a:pt x="105" y="352"/>
                    </a:lnTo>
                    <a:lnTo>
                      <a:pt x="105" y="347"/>
                    </a:lnTo>
                    <a:lnTo>
                      <a:pt x="103" y="342"/>
                    </a:lnTo>
                    <a:lnTo>
                      <a:pt x="101" y="338"/>
                    </a:lnTo>
                    <a:lnTo>
                      <a:pt x="97" y="333"/>
                    </a:lnTo>
                    <a:lnTo>
                      <a:pt x="93" y="328"/>
                    </a:lnTo>
                    <a:lnTo>
                      <a:pt x="89" y="324"/>
                    </a:lnTo>
                    <a:lnTo>
                      <a:pt x="82" y="320"/>
                    </a:lnTo>
                    <a:lnTo>
                      <a:pt x="76" y="315"/>
                    </a:lnTo>
                    <a:lnTo>
                      <a:pt x="61" y="308"/>
                    </a:lnTo>
                    <a:lnTo>
                      <a:pt x="43" y="301"/>
                    </a:lnTo>
                    <a:lnTo>
                      <a:pt x="22" y="297"/>
                    </a:lnTo>
                    <a:lnTo>
                      <a:pt x="0" y="293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0" y="627"/>
                    </a:lnTo>
                    <a:lnTo>
                      <a:pt x="2" y="648"/>
                    </a:lnTo>
                    <a:lnTo>
                      <a:pt x="5" y="669"/>
                    </a:lnTo>
                    <a:lnTo>
                      <a:pt x="11" y="688"/>
                    </a:lnTo>
                    <a:lnTo>
                      <a:pt x="18" y="707"/>
                    </a:lnTo>
                    <a:lnTo>
                      <a:pt x="27" y="725"/>
                    </a:lnTo>
                    <a:lnTo>
                      <a:pt x="37" y="742"/>
                    </a:lnTo>
                    <a:lnTo>
                      <a:pt x="49" y="758"/>
                    </a:lnTo>
                    <a:lnTo>
                      <a:pt x="63" y="772"/>
                    </a:lnTo>
                    <a:lnTo>
                      <a:pt x="78" y="786"/>
                    </a:lnTo>
                    <a:lnTo>
                      <a:pt x="94" y="798"/>
                    </a:lnTo>
                    <a:lnTo>
                      <a:pt x="111" y="807"/>
                    </a:lnTo>
                    <a:lnTo>
                      <a:pt x="130" y="816"/>
                    </a:lnTo>
                    <a:lnTo>
                      <a:pt x="149" y="823"/>
                    </a:lnTo>
                    <a:lnTo>
                      <a:pt x="168" y="829"/>
                    </a:lnTo>
                    <a:lnTo>
                      <a:pt x="189" y="831"/>
                    </a:lnTo>
                    <a:lnTo>
                      <a:pt x="210" y="832"/>
                    </a:lnTo>
                    <a:lnTo>
                      <a:pt x="221" y="832"/>
                    </a:lnTo>
                    <a:lnTo>
                      <a:pt x="232" y="831"/>
                    </a:lnTo>
                    <a:lnTo>
                      <a:pt x="242" y="830"/>
                    </a:lnTo>
                    <a:lnTo>
                      <a:pt x="253" y="828"/>
                    </a:lnTo>
                    <a:lnTo>
                      <a:pt x="272" y="823"/>
                    </a:lnTo>
                    <a:lnTo>
                      <a:pt x="292" y="816"/>
                    </a:lnTo>
                    <a:lnTo>
                      <a:pt x="311" y="807"/>
                    </a:lnTo>
                    <a:lnTo>
                      <a:pt x="328" y="797"/>
                    </a:lnTo>
                    <a:lnTo>
                      <a:pt x="344" y="785"/>
                    </a:lnTo>
                    <a:lnTo>
                      <a:pt x="359" y="771"/>
                    </a:lnTo>
                    <a:lnTo>
                      <a:pt x="372" y="756"/>
                    </a:lnTo>
                    <a:lnTo>
                      <a:pt x="385" y="740"/>
                    </a:lnTo>
                    <a:lnTo>
                      <a:pt x="396" y="723"/>
                    </a:lnTo>
                    <a:lnTo>
                      <a:pt x="404" y="704"/>
                    </a:lnTo>
                    <a:lnTo>
                      <a:pt x="411" y="685"/>
                    </a:lnTo>
                    <a:lnTo>
                      <a:pt x="416" y="665"/>
                    </a:lnTo>
                    <a:lnTo>
                      <a:pt x="418" y="654"/>
                    </a:lnTo>
                    <a:lnTo>
                      <a:pt x="419" y="643"/>
                    </a:lnTo>
                    <a:lnTo>
                      <a:pt x="420" y="633"/>
                    </a:lnTo>
                    <a:lnTo>
                      <a:pt x="420" y="622"/>
                    </a:lnTo>
                    <a:lnTo>
                      <a:pt x="420" y="608"/>
                    </a:lnTo>
                    <a:lnTo>
                      <a:pt x="418" y="593"/>
                    </a:lnTo>
                    <a:lnTo>
                      <a:pt x="416" y="579"/>
                    </a:lnTo>
                    <a:lnTo>
                      <a:pt x="413" y="565"/>
                    </a:lnTo>
                    <a:lnTo>
                      <a:pt x="408" y="552"/>
                    </a:lnTo>
                    <a:lnTo>
                      <a:pt x="403" y="539"/>
                    </a:lnTo>
                    <a:lnTo>
                      <a:pt x="397" y="526"/>
                    </a:lnTo>
                    <a:lnTo>
                      <a:pt x="390" y="5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0" name="Forma libre 3860">
                <a:extLst>
                  <a:ext uri="{FF2B5EF4-FFF2-40B4-BE49-F238E27FC236}">
                    <a16:creationId xmlns:a16="http://schemas.microsoft.com/office/drawing/2014/main" id="{85A91187-FECE-4C99-90FC-F8A45A58BB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2836" y="2500367"/>
                <a:ext cx="133350" cy="265113"/>
              </a:xfrm>
              <a:custGeom>
                <a:avLst/>
                <a:gdLst>
                  <a:gd name="T0" fmla="*/ 382 w 421"/>
                  <a:gd name="T1" fmla="*/ 676 h 832"/>
                  <a:gd name="T2" fmla="*/ 349 w 421"/>
                  <a:gd name="T3" fmla="*/ 737 h 832"/>
                  <a:gd name="T4" fmla="*/ 296 w 421"/>
                  <a:gd name="T5" fmla="*/ 781 h 832"/>
                  <a:gd name="T6" fmla="*/ 229 w 421"/>
                  <a:gd name="T7" fmla="*/ 802 h 832"/>
                  <a:gd name="T8" fmla="*/ 157 w 421"/>
                  <a:gd name="T9" fmla="*/ 795 h 832"/>
                  <a:gd name="T10" fmla="*/ 96 w 421"/>
                  <a:gd name="T11" fmla="*/ 761 h 832"/>
                  <a:gd name="T12" fmla="*/ 52 w 421"/>
                  <a:gd name="T13" fmla="*/ 708 h 832"/>
                  <a:gd name="T14" fmla="*/ 30 w 421"/>
                  <a:gd name="T15" fmla="*/ 640 h 832"/>
                  <a:gd name="T16" fmla="*/ 35 w 421"/>
                  <a:gd name="T17" fmla="*/ 582 h 832"/>
                  <a:gd name="T18" fmla="*/ 53 w 421"/>
                  <a:gd name="T19" fmla="*/ 534 h 832"/>
                  <a:gd name="T20" fmla="*/ 103 w 421"/>
                  <a:gd name="T21" fmla="*/ 481 h 832"/>
                  <a:gd name="T22" fmla="*/ 139 w 421"/>
                  <a:gd name="T23" fmla="*/ 459 h 832"/>
                  <a:gd name="T24" fmla="*/ 177 w 421"/>
                  <a:gd name="T25" fmla="*/ 447 h 832"/>
                  <a:gd name="T26" fmla="*/ 216 w 421"/>
                  <a:gd name="T27" fmla="*/ 444 h 832"/>
                  <a:gd name="T28" fmla="*/ 260 w 421"/>
                  <a:gd name="T29" fmla="*/ 454 h 832"/>
                  <a:gd name="T30" fmla="*/ 322 w 421"/>
                  <a:gd name="T31" fmla="*/ 490 h 832"/>
                  <a:gd name="T32" fmla="*/ 368 w 421"/>
                  <a:gd name="T33" fmla="*/ 546 h 832"/>
                  <a:gd name="T34" fmla="*/ 390 w 421"/>
                  <a:gd name="T35" fmla="*/ 607 h 832"/>
                  <a:gd name="T36" fmla="*/ 332 w 421"/>
                  <a:gd name="T37" fmla="*/ 0 h 832"/>
                  <a:gd name="T38" fmla="*/ 292 w 421"/>
                  <a:gd name="T39" fmla="*/ 11 h 832"/>
                  <a:gd name="T40" fmla="*/ 267 w 421"/>
                  <a:gd name="T41" fmla="*/ 28 h 832"/>
                  <a:gd name="T42" fmla="*/ 153 w 421"/>
                  <a:gd name="T43" fmla="*/ 238 h 832"/>
                  <a:gd name="T44" fmla="*/ 30 w 421"/>
                  <a:gd name="T45" fmla="*/ 514 h 832"/>
                  <a:gd name="T46" fmla="*/ 8 w 421"/>
                  <a:gd name="T47" fmla="*/ 565 h 832"/>
                  <a:gd name="T48" fmla="*/ 0 w 421"/>
                  <a:gd name="T49" fmla="*/ 622 h 832"/>
                  <a:gd name="T50" fmla="*/ 5 w 421"/>
                  <a:gd name="T51" fmla="*/ 665 h 832"/>
                  <a:gd name="T52" fmla="*/ 36 w 421"/>
                  <a:gd name="T53" fmla="*/ 740 h 832"/>
                  <a:gd name="T54" fmla="*/ 93 w 421"/>
                  <a:gd name="T55" fmla="*/ 797 h 832"/>
                  <a:gd name="T56" fmla="*/ 168 w 421"/>
                  <a:gd name="T57" fmla="*/ 828 h 832"/>
                  <a:gd name="T58" fmla="*/ 211 w 421"/>
                  <a:gd name="T59" fmla="*/ 832 h 832"/>
                  <a:gd name="T60" fmla="*/ 291 w 421"/>
                  <a:gd name="T61" fmla="*/ 816 h 832"/>
                  <a:gd name="T62" fmla="*/ 358 w 421"/>
                  <a:gd name="T63" fmla="*/ 772 h 832"/>
                  <a:gd name="T64" fmla="*/ 403 w 421"/>
                  <a:gd name="T65" fmla="*/ 708 h 832"/>
                  <a:gd name="T66" fmla="*/ 421 w 421"/>
                  <a:gd name="T67" fmla="*/ 627 h 832"/>
                  <a:gd name="T68" fmla="*/ 398 w 421"/>
                  <a:gd name="T69" fmla="*/ 297 h 832"/>
                  <a:gd name="T70" fmla="*/ 337 w 421"/>
                  <a:gd name="T71" fmla="*/ 320 h 832"/>
                  <a:gd name="T72" fmla="*/ 320 w 421"/>
                  <a:gd name="T73" fmla="*/ 338 h 832"/>
                  <a:gd name="T74" fmla="*/ 316 w 421"/>
                  <a:gd name="T75" fmla="*/ 355 h 832"/>
                  <a:gd name="T76" fmla="*/ 309 w 421"/>
                  <a:gd name="T77" fmla="*/ 365 h 832"/>
                  <a:gd name="T78" fmla="*/ 297 w 421"/>
                  <a:gd name="T79" fmla="*/ 367 h 832"/>
                  <a:gd name="T80" fmla="*/ 288 w 421"/>
                  <a:gd name="T81" fmla="*/ 360 h 832"/>
                  <a:gd name="T82" fmla="*/ 286 w 421"/>
                  <a:gd name="T83" fmla="*/ 343 h 832"/>
                  <a:gd name="T84" fmla="*/ 301 w 421"/>
                  <a:gd name="T85" fmla="*/ 312 h 832"/>
                  <a:gd name="T86" fmla="*/ 333 w 421"/>
                  <a:gd name="T87" fmla="*/ 287 h 832"/>
                  <a:gd name="T88" fmla="*/ 379 w 421"/>
                  <a:gd name="T89" fmla="*/ 270 h 832"/>
                  <a:gd name="T90" fmla="*/ 421 w 421"/>
                  <a:gd name="T91" fmla="*/ 36 h 832"/>
                  <a:gd name="T92" fmla="*/ 417 w 421"/>
                  <a:gd name="T93" fmla="*/ 26 h 832"/>
                  <a:gd name="T94" fmla="*/ 384 w 421"/>
                  <a:gd name="T95" fmla="*/ 6 h 832"/>
                  <a:gd name="T96" fmla="*/ 343 w 421"/>
                  <a:gd name="T97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1" h="832">
                    <a:moveTo>
                      <a:pt x="391" y="622"/>
                    </a:moveTo>
                    <a:lnTo>
                      <a:pt x="390" y="640"/>
                    </a:lnTo>
                    <a:lnTo>
                      <a:pt x="386" y="658"/>
                    </a:lnTo>
                    <a:lnTo>
                      <a:pt x="382" y="676"/>
                    </a:lnTo>
                    <a:lnTo>
                      <a:pt x="377" y="693"/>
                    </a:lnTo>
                    <a:lnTo>
                      <a:pt x="369" y="708"/>
                    </a:lnTo>
                    <a:lnTo>
                      <a:pt x="360" y="723"/>
                    </a:lnTo>
                    <a:lnTo>
                      <a:pt x="349" y="737"/>
                    </a:lnTo>
                    <a:lnTo>
                      <a:pt x="338" y="749"/>
                    </a:lnTo>
                    <a:lnTo>
                      <a:pt x="325" y="761"/>
                    </a:lnTo>
                    <a:lnTo>
                      <a:pt x="311" y="772"/>
                    </a:lnTo>
                    <a:lnTo>
                      <a:pt x="296" y="781"/>
                    </a:lnTo>
                    <a:lnTo>
                      <a:pt x="280" y="788"/>
                    </a:lnTo>
                    <a:lnTo>
                      <a:pt x="264" y="795"/>
                    </a:lnTo>
                    <a:lnTo>
                      <a:pt x="247" y="799"/>
                    </a:lnTo>
                    <a:lnTo>
                      <a:pt x="229" y="802"/>
                    </a:lnTo>
                    <a:lnTo>
                      <a:pt x="211" y="802"/>
                    </a:lnTo>
                    <a:lnTo>
                      <a:pt x="192" y="802"/>
                    </a:lnTo>
                    <a:lnTo>
                      <a:pt x="174" y="799"/>
                    </a:lnTo>
                    <a:lnTo>
                      <a:pt x="157" y="795"/>
                    </a:lnTo>
                    <a:lnTo>
                      <a:pt x="140" y="788"/>
                    </a:lnTo>
                    <a:lnTo>
                      <a:pt x="125" y="781"/>
                    </a:lnTo>
                    <a:lnTo>
                      <a:pt x="110" y="772"/>
                    </a:lnTo>
                    <a:lnTo>
                      <a:pt x="96" y="761"/>
                    </a:lnTo>
                    <a:lnTo>
                      <a:pt x="83" y="749"/>
                    </a:lnTo>
                    <a:lnTo>
                      <a:pt x="71" y="737"/>
                    </a:lnTo>
                    <a:lnTo>
                      <a:pt x="60" y="723"/>
                    </a:lnTo>
                    <a:lnTo>
                      <a:pt x="52" y="708"/>
                    </a:lnTo>
                    <a:lnTo>
                      <a:pt x="44" y="693"/>
                    </a:lnTo>
                    <a:lnTo>
                      <a:pt x="38" y="676"/>
                    </a:lnTo>
                    <a:lnTo>
                      <a:pt x="34" y="658"/>
                    </a:lnTo>
                    <a:lnTo>
                      <a:pt x="30" y="640"/>
                    </a:lnTo>
                    <a:lnTo>
                      <a:pt x="30" y="622"/>
                    </a:lnTo>
                    <a:lnTo>
                      <a:pt x="30" y="609"/>
                    </a:lnTo>
                    <a:lnTo>
                      <a:pt x="33" y="595"/>
                    </a:lnTo>
                    <a:lnTo>
                      <a:pt x="35" y="582"/>
                    </a:lnTo>
                    <a:lnTo>
                      <a:pt x="38" y="569"/>
                    </a:lnTo>
                    <a:lnTo>
                      <a:pt x="42" y="556"/>
                    </a:lnTo>
                    <a:lnTo>
                      <a:pt x="48" y="545"/>
                    </a:lnTo>
                    <a:lnTo>
                      <a:pt x="53" y="534"/>
                    </a:lnTo>
                    <a:lnTo>
                      <a:pt x="60" y="522"/>
                    </a:lnTo>
                    <a:lnTo>
                      <a:pt x="77" y="505"/>
                    </a:lnTo>
                    <a:lnTo>
                      <a:pt x="94" y="489"/>
                    </a:lnTo>
                    <a:lnTo>
                      <a:pt x="103" y="481"/>
                    </a:lnTo>
                    <a:lnTo>
                      <a:pt x="112" y="475"/>
                    </a:lnTo>
                    <a:lnTo>
                      <a:pt x="121" y="470"/>
                    </a:lnTo>
                    <a:lnTo>
                      <a:pt x="130" y="464"/>
                    </a:lnTo>
                    <a:lnTo>
                      <a:pt x="139" y="459"/>
                    </a:lnTo>
                    <a:lnTo>
                      <a:pt x="148" y="456"/>
                    </a:lnTo>
                    <a:lnTo>
                      <a:pt x="158" y="451"/>
                    </a:lnTo>
                    <a:lnTo>
                      <a:pt x="168" y="449"/>
                    </a:lnTo>
                    <a:lnTo>
                      <a:pt x="177" y="447"/>
                    </a:lnTo>
                    <a:lnTo>
                      <a:pt x="187" y="445"/>
                    </a:lnTo>
                    <a:lnTo>
                      <a:pt x="197" y="444"/>
                    </a:lnTo>
                    <a:lnTo>
                      <a:pt x="206" y="444"/>
                    </a:lnTo>
                    <a:lnTo>
                      <a:pt x="216" y="444"/>
                    </a:lnTo>
                    <a:lnTo>
                      <a:pt x="225" y="445"/>
                    </a:lnTo>
                    <a:lnTo>
                      <a:pt x="234" y="446"/>
                    </a:lnTo>
                    <a:lnTo>
                      <a:pt x="243" y="448"/>
                    </a:lnTo>
                    <a:lnTo>
                      <a:pt x="260" y="454"/>
                    </a:lnTo>
                    <a:lnTo>
                      <a:pt x="277" y="460"/>
                    </a:lnTo>
                    <a:lnTo>
                      <a:pt x="293" y="469"/>
                    </a:lnTo>
                    <a:lnTo>
                      <a:pt x="308" y="479"/>
                    </a:lnTo>
                    <a:lnTo>
                      <a:pt x="322" y="490"/>
                    </a:lnTo>
                    <a:lnTo>
                      <a:pt x="336" y="503"/>
                    </a:lnTo>
                    <a:lnTo>
                      <a:pt x="348" y="517"/>
                    </a:lnTo>
                    <a:lnTo>
                      <a:pt x="359" y="531"/>
                    </a:lnTo>
                    <a:lnTo>
                      <a:pt x="368" y="546"/>
                    </a:lnTo>
                    <a:lnTo>
                      <a:pt x="376" y="561"/>
                    </a:lnTo>
                    <a:lnTo>
                      <a:pt x="382" y="576"/>
                    </a:lnTo>
                    <a:lnTo>
                      <a:pt x="386" y="592"/>
                    </a:lnTo>
                    <a:lnTo>
                      <a:pt x="390" y="607"/>
                    </a:lnTo>
                    <a:lnTo>
                      <a:pt x="391" y="622"/>
                    </a:lnTo>
                    <a:lnTo>
                      <a:pt x="391" y="622"/>
                    </a:lnTo>
                    <a:close/>
                    <a:moveTo>
                      <a:pt x="343" y="0"/>
                    </a:moveTo>
                    <a:lnTo>
                      <a:pt x="332" y="0"/>
                    </a:lnTo>
                    <a:lnTo>
                      <a:pt x="321" y="2"/>
                    </a:lnTo>
                    <a:lnTo>
                      <a:pt x="310" y="4"/>
                    </a:lnTo>
                    <a:lnTo>
                      <a:pt x="301" y="6"/>
                    </a:lnTo>
                    <a:lnTo>
                      <a:pt x="292" y="11"/>
                    </a:lnTo>
                    <a:lnTo>
                      <a:pt x="284" y="15"/>
                    </a:lnTo>
                    <a:lnTo>
                      <a:pt x="276" y="20"/>
                    </a:lnTo>
                    <a:lnTo>
                      <a:pt x="270" y="26"/>
                    </a:lnTo>
                    <a:lnTo>
                      <a:pt x="267" y="28"/>
                    </a:lnTo>
                    <a:lnTo>
                      <a:pt x="266" y="31"/>
                    </a:lnTo>
                    <a:lnTo>
                      <a:pt x="213" y="178"/>
                    </a:lnTo>
                    <a:lnTo>
                      <a:pt x="155" y="236"/>
                    </a:lnTo>
                    <a:lnTo>
                      <a:pt x="153" y="238"/>
                    </a:lnTo>
                    <a:lnTo>
                      <a:pt x="152" y="240"/>
                    </a:lnTo>
                    <a:lnTo>
                      <a:pt x="31" y="510"/>
                    </a:lnTo>
                    <a:lnTo>
                      <a:pt x="31" y="513"/>
                    </a:lnTo>
                    <a:lnTo>
                      <a:pt x="30" y="514"/>
                    </a:lnTo>
                    <a:lnTo>
                      <a:pt x="24" y="525"/>
                    </a:lnTo>
                    <a:lnTo>
                      <a:pt x="18" y="538"/>
                    </a:lnTo>
                    <a:lnTo>
                      <a:pt x="12" y="551"/>
                    </a:lnTo>
                    <a:lnTo>
                      <a:pt x="8" y="565"/>
                    </a:lnTo>
                    <a:lnTo>
                      <a:pt x="5" y="579"/>
                    </a:lnTo>
                    <a:lnTo>
                      <a:pt x="3" y="593"/>
                    </a:lnTo>
                    <a:lnTo>
                      <a:pt x="0" y="607"/>
                    </a:lnTo>
                    <a:lnTo>
                      <a:pt x="0" y="622"/>
                    </a:lnTo>
                    <a:lnTo>
                      <a:pt x="0" y="633"/>
                    </a:lnTo>
                    <a:lnTo>
                      <a:pt x="1" y="643"/>
                    </a:lnTo>
                    <a:lnTo>
                      <a:pt x="3" y="654"/>
                    </a:lnTo>
                    <a:lnTo>
                      <a:pt x="5" y="665"/>
                    </a:lnTo>
                    <a:lnTo>
                      <a:pt x="9" y="685"/>
                    </a:lnTo>
                    <a:lnTo>
                      <a:pt x="16" y="704"/>
                    </a:lnTo>
                    <a:lnTo>
                      <a:pt x="25" y="723"/>
                    </a:lnTo>
                    <a:lnTo>
                      <a:pt x="36" y="740"/>
                    </a:lnTo>
                    <a:lnTo>
                      <a:pt x="48" y="756"/>
                    </a:lnTo>
                    <a:lnTo>
                      <a:pt x="62" y="771"/>
                    </a:lnTo>
                    <a:lnTo>
                      <a:pt x="77" y="785"/>
                    </a:lnTo>
                    <a:lnTo>
                      <a:pt x="93" y="797"/>
                    </a:lnTo>
                    <a:lnTo>
                      <a:pt x="110" y="807"/>
                    </a:lnTo>
                    <a:lnTo>
                      <a:pt x="128" y="816"/>
                    </a:lnTo>
                    <a:lnTo>
                      <a:pt x="147" y="823"/>
                    </a:lnTo>
                    <a:lnTo>
                      <a:pt x="168" y="828"/>
                    </a:lnTo>
                    <a:lnTo>
                      <a:pt x="178" y="830"/>
                    </a:lnTo>
                    <a:lnTo>
                      <a:pt x="189" y="831"/>
                    </a:lnTo>
                    <a:lnTo>
                      <a:pt x="200" y="832"/>
                    </a:lnTo>
                    <a:lnTo>
                      <a:pt x="211" y="832"/>
                    </a:lnTo>
                    <a:lnTo>
                      <a:pt x="232" y="831"/>
                    </a:lnTo>
                    <a:lnTo>
                      <a:pt x="252" y="829"/>
                    </a:lnTo>
                    <a:lnTo>
                      <a:pt x="272" y="823"/>
                    </a:lnTo>
                    <a:lnTo>
                      <a:pt x="291" y="816"/>
                    </a:lnTo>
                    <a:lnTo>
                      <a:pt x="309" y="807"/>
                    </a:lnTo>
                    <a:lnTo>
                      <a:pt x="326" y="798"/>
                    </a:lnTo>
                    <a:lnTo>
                      <a:pt x="343" y="786"/>
                    </a:lnTo>
                    <a:lnTo>
                      <a:pt x="358" y="772"/>
                    </a:lnTo>
                    <a:lnTo>
                      <a:pt x="370" y="758"/>
                    </a:lnTo>
                    <a:lnTo>
                      <a:pt x="383" y="742"/>
                    </a:lnTo>
                    <a:lnTo>
                      <a:pt x="394" y="725"/>
                    </a:lnTo>
                    <a:lnTo>
                      <a:pt x="403" y="708"/>
                    </a:lnTo>
                    <a:lnTo>
                      <a:pt x="410" y="688"/>
                    </a:lnTo>
                    <a:lnTo>
                      <a:pt x="415" y="669"/>
                    </a:lnTo>
                    <a:lnTo>
                      <a:pt x="419" y="648"/>
                    </a:lnTo>
                    <a:lnTo>
                      <a:pt x="421" y="627"/>
                    </a:lnTo>
                    <a:lnTo>
                      <a:pt x="421" y="626"/>
                    </a:lnTo>
                    <a:lnTo>
                      <a:pt x="421" y="626"/>
                    </a:lnTo>
                    <a:lnTo>
                      <a:pt x="421" y="293"/>
                    </a:lnTo>
                    <a:lnTo>
                      <a:pt x="398" y="297"/>
                    </a:lnTo>
                    <a:lnTo>
                      <a:pt x="377" y="301"/>
                    </a:lnTo>
                    <a:lnTo>
                      <a:pt x="360" y="308"/>
                    </a:lnTo>
                    <a:lnTo>
                      <a:pt x="344" y="315"/>
                    </a:lnTo>
                    <a:lnTo>
                      <a:pt x="337" y="320"/>
                    </a:lnTo>
                    <a:lnTo>
                      <a:pt x="332" y="324"/>
                    </a:lnTo>
                    <a:lnTo>
                      <a:pt x="328" y="328"/>
                    </a:lnTo>
                    <a:lnTo>
                      <a:pt x="323" y="333"/>
                    </a:lnTo>
                    <a:lnTo>
                      <a:pt x="320" y="338"/>
                    </a:lnTo>
                    <a:lnTo>
                      <a:pt x="318" y="342"/>
                    </a:lnTo>
                    <a:lnTo>
                      <a:pt x="316" y="347"/>
                    </a:lnTo>
                    <a:lnTo>
                      <a:pt x="316" y="352"/>
                    </a:lnTo>
                    <a:lnTo>
                      <a:pt x="316" y="355"/>
                    </a:lnTo>
                    <a:lnTo>
                      <a:pt x="315" y="358"/>
                    </a:lnTo>
                    <a:lnTo>
                      <a:pt x="312" y="360"/>
                    </a:lnTo>
                    <a:lnTo>
                      <a:pt x="311" y="362"/>
                    </a:lnTo>
                    <a:lnTo>
                      <a:pt x="309" y="365"/>
                    </a:lnTo>
                    <a:lnTo>
                      <a:pt x="306" y="366"/>
                    </a:lnTo>
                    <a:lnTo>
                      <a:pt x="304" y="367"/>
                    </a:lnTo>
                    <a:lnTo>
                      <a:pt x="301" y="367"/>
                    </a:lnTo>
                    <a:lnTo>
                      <a:pt x="297" y="367"/>
                    </a:lnTo>
                    <a:lnTo>
                      <a:pt x="294" y="366"/>
                    </a:lnTo>
                    <a:lnTo>
                      <a:pt x="292" y="365"/>
                    </a:lnTo>
                    <a:lnTo>
                      <a:pt x="290" y="362"/>
                    </a:lnTo>
                    <a:lnTo>
                      <a:pt x="288" y="360"/>
                    </a:lnTo>
                    <a:lnTo>
                      <a:pt x="287" y="358"/>
                    </a:lnTo>
                    <a:lnTo>
                      <a:pt x="286" y="355"/>
                    </a:lnTo>
                    <a:lnTo>
                      <a:pt x="286" y="352"/>
                    </a:lnTo>
                    <a:lnTo>
                      <a:pt x="286" y="343"/>
                    </a:lnTo>
                    <a:lnTo>
                      <a:pt x="288" y="336"/>
                    </a:lnTo>
                    <a:lnTo>
                      <a:pt x="291" y="327"/>
                    </a:lnTo>
                    <a:lnTo>
                      <a:pt x="295" y="320"/>
                    </a:lnTo>
                    <a:lnTo>
                      <a:pt x="301" y="312"/>
                    </a:lnTo>
                    <a:lnTo>
                      <a:pt x="307" y="306"/>
                    </a:lnTo>
                    <a:lnTo>
                      <a:pt x="315" y="299"/>
                    </a:lnTo>
                    <a:lnTo>
                      <a:pt x="323" y="293"/>
                    </a:lnTo>
                    <a:lnTo>
                      <a:pt x="333" y="287"/>
                    </a:lnTo>
                    <a:lnTo>
                      <a:pt x="344" y="282"/>
                    </a:lnTo>
                    <a:lnTo>
                      <a:pt x="354" y="278"/>
                    </a:lnTo>
                    <a:lnTo>
                      <a:pt x="366" y="273"/>
                    </a:lnTo>
                    <a:lnTo>
                      <a:pt x="379" y="270"/>
                    </a:lnTo>
                    <a:lnTo>
                      <a:pt x="392" y="267"/>
                    </a:lnTo>
                    <a:lnTo>
                      <a:pt x="406" y="265"/>
                    </a:lnTo>
                    <a:lnTo>
                      <a:pt x="421" y="263"/>
                    </a:lnTo>
                    <a:lnTo>
                      <a:pt x="421" y="36"/>
                    </a:lnTo>
                    <a:lnTo>
                      <a:pt x="421" y="33"/>
                    </a:lnTo>
                    <a:lnTo>
                      <a:pt x="420" y="31"/>
                    </a:lnTo>
                    <a:lnTo>
                      <a:pt x="419" y="28"/>
                    </a:lnTo>
                    <a:lnTo>
                      <a:pt x="417" y="26"/>
                    </a:lnTo>
                    <a:lnTo>
                      <a:pt x="410" y="20"/>
                    </a:lnTo>
                    <a:lnTo>
                      <a:pt x="403" y="15"/>
                    </a:lnTo>
                    <a:lnTo>
                      <a:pt x="394" y="11"/>
                    </a:lnTo>
                    <a:lnTo>
                      <a:pt x="384" y="6"/>
                    </a:lnTo>
                    <a:lnTo>
                      <a:pt x="375" y="4"/>
                    </a:lnTo>
                    <a:lnTo>
                      <a:pt x="365" y="2"/>
                    </a:lnTo>
                    <a:lnTo>
                      <a:pt x="354" y="0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1" name="Forma libre 3861">
                <a:extLst>
                  <a:ext uri="{FF2B5EF4-FFF2-40B4-BE49-F238E27FC236}">
                    <a16:creationId xmlns:a16="http://schemas.microsoft.com/office/drawing/2014/main" id="{CEB1F81C-E567-4B30-A368-1B2DDA156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6644" y="2659116"/>
                <a:ext cx="46038" cy="46038"/>
              </a:xfrm>
              <a:custGeom>
                <a:avLst/>
                <a:gdLst>
                  <a:gd name="T0" fmla="*/ 2 w 144"/>
                  <a:gd name="T1" fmla="*/ 132 h 143"/>
                  <a:gd name="T2" fmla="*/ 4 w 144"/>
                  <a:gd name="T3" fmla="*/ 137 h 143"/>
                  <a:gd name="T4" fmla="*/ 7 w 144"/>
                  <a:gd name="T5" fmla="*/ 140 h 143"/>
                  <a:gd name="T6" fmla="*/ 12 w 144"/>
                  <a:gd name="T7" fmla="*/ 143 h 143"/>
                  <a:gd name="T8" fmla="*/ 19 w 144"/>
                  <a:gd name="T9" fmla="*/ 143 h 143"/>
                  <a:gd name="T10" fmla="*/ 24 w 144"/>
                  <a:gd name="T11" fmla="*/ 140 h 143"/>
                  <a:gd name="T12" fmla="*/ 28 w 144"/>
                  <a:gd name="T13" fmla="*/ 137 h 143"/>
                  <a:gd name="T14" fmla="*/ 31 w 144"/>
                  <a:gd name="T15" fmla="*/ 132 h 143"/>
                  <a:gd name="T16" fmla="*/ 32 w 144"/>
                  <a:gd name="T17" fmla="*/ 118 h 143"/>
                  <a:gd name="T18" fmla="*/ 35 w 144"/>
                  <a:gd name="T19" fmla="*/ 98 h 143"/>
                  <a:gd name="T20" fmla="*/ 42 w 144"/>
                  <a:gd name="T21" fmla="*/ 81 h 143"/>
                  <a:gd name="T22" fmla="*/ 53 w 144"/>
                  <a:gd name="T23" fmla="*/ 65 h 143"/>
                  <a:gd name="T24" fmla="*/ 67 w 144"/>
                  <a:gd name="T25" fmla="*/ 52 h 143"/>
                  <a:gd name="T26" fmla="*/ 82 w 144"/>
                  <a:gd name="T27" fmla="*/ 41 h 143"/>
                  <a:gd name="T28" fmla="*/ 100 w 144"/>
                  <a:gd name="T29" fmla="*/ 34 h 143"/>
                  <a:gd name="T30" fmla="*/ 120 w 144"/>
                  <a:gd name="T31" fmla="*/ 30 h 143"/>
                  <a:gd name="T32" fmla="*/ 132 w 144"/>
                  <a:gd name="T33" fmla="*/ 30 h 143"/>
                  <a:gd name="T34" fmla="*/ 138 w 144"/>
                  <a:gd name="T35" fmla="*/ 26 h 143"/>
                  <a:gd name="T36" fmla="*/ 142 w 144"/>
                  <a:gd name="T37" fmla="*/ 23 h 143"/>
                  <a:gd name="T38" fmla="*/ 144 w 144"/>
                  <a:gd name="T39" fmla="*/ 18 h 143"/>
                  <a:gd name="T40" fmla="*/ 144 w 144"/>
                  <a:gd name="T41" fmla="*/ 11 h 143"/>
                  <a:gd name="T42" fmla="*/ 142 w 144"/>
                  <a:gd name="T43" fmla="*/ 6 h 143"/>
                  <a:gd name="T44" fmla="*/ 138 w 144"/>
                  <a:gd name="T45" fmla="*/ 2 h 143"/>
                  <a:gd name="T46" fmla="*/ 132 w 144"/>
                  <a:gd name="T47" fmla="*/ 0 h 143"/>
                  <a:gd name="T48" fmla="*/ 116 w 144"/>
                  <a:gd name="T49" fmla="*/ 0 h 143"/>
                  <a:gd name="T50" fmla="*/ 92 w 144"/>
                  <a:gd name="T51" fmla="*/ 5 h 143"/>
                  <a:gd name="T52" fmla="*/ 68 w 144"/>
                  <a:gd name="T53" fmla="*/ 15 h 143"/>
                  <a:gd name="T54" fmla="*/ 48 w 144"/>
                  <a:gd name="T55" fmla="*/ 29 h 143"/>
                  <a:gd name="T56" fmla="*/ 31 w 144"/>
                  <a:gd name="T57" fmla="*/ 46 h 143"/>
                  <a:gd name="T58" fmla="*/ 17 w 144"/>
                  <a:gd name="T59" fmla="*/ 67 h 143"/>
                  <a:gd name="T60" fmla="*/ 7 w 144"/>
                  <a:gd name="T61" fmla="*/ 90 h 143"/>
                  <a:gd name="T62" fmla="*/ 2 w 144"/>
                  <a:gd name="T63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4" h="143">
                    <a:moveTo>
                      <a:pt x="0" y="128"/>
                    </a:moveTo>
                    <a:lnTo>
                      <a:pt x="2" y="132"/>
                    </a:lnTo>
                    <a:lnTo>
                      <a:pt x="2" y="134"/>
                    </a:lnTo>
                    <a:lnTo>
                      <a:pt x="4" y="137"/>
                    </a:lnTo>
                    <a:lnTo>
                      <a:pt x="5" y="139"/>
                    </a:lnTo>
                    <a:lnTo>
                      <a:pt x="7" y="140"/>
                    </a:lnTo>
                    <a:lnTo>
                      <a:pt x="10" y="142"/>
                    </a:lnTo>
                    <a:lnTo>
                      <a:pt x="12" y="143"/>
                    </a:lnTo>
                    <a:lnTo>
                      <a:pt x="15" y="143"/>
                    </a:lnTo>
                    <a:lnTo>
                      <a:pt x="19" y="143"/>
                    </a:lnTo>
                    <a:lnTo>
                      <a:pt x="22" y="142"/>
                    </a:lnTo>
                    <a:lnTo>
                      <a:pt x="24" y="140"/>
                    </a:lnTo>
                    <a:lnTo>
                      <a:pt x="26" y="139"/>
                    </a:lnTo>
                    <a:lnTo>
                      <a:pt x="28" y="137"/>
                    </a:lnTo>
                    <a:lnTo>
                      <a:pt x="29" y="134"/>
                    </a:lnTo>
                    <a:lnTo>
                      <a:pt x="31" y="132"/>
                    </a:lnTo>
                    <a:lnTo>
                      <a:pt x="31" y="128"/>
                    </a:lnTo>
                    <a:lnTo>
                      <a:pt x="32" y="118"/>
                    </a:lnTo>
                    <a:lnTo>
                      <a:pt x="33" y="108"/>
                    </a:lnTo>
                    <a:lnTo>
                      <a:pt x="35" y="98"/>
                    </a:lnTo>
                    <a:lnTo>
                      <a:pt x="39" y="90"/>
                    </a:lnTo>
                    <a:lnTo>
                      <a:pt x="42" y="81"/>
                    </a:lnTo>
                    <a:lnTo>
                      <a:pt x="48" y="73"/>
                    </a:lnTo>
                    <a:lnTo>
                      <a:pt x="53" y="65"/>
                    </a:lnTo>
                    <a:lnTo>
                      <a:pt x="59" y="59"/>
                    </a:lnTo>
                    <a:lnTo>
                      <a:pt x="67" y="52"/>
                    </a:lnTo>
                    <a:lnTo>
                      <a:pt x="74" y="47"/>
                    </a:lnTo>
                    <a:lnTo>
                      <a:pt x="82" y="41"/>
                    </a:lnTo>
                    <a:lnTo>
                      <a:pt x="92" y="37"/>
                    </a:lnTo>
                    <a:lnTo>
                      <a:pt x="100" y="34"/>
                    </a:lnTo>
                    <a:lnTo>
                      <a:pt x="110" y="32"/>
                    </a:lnTo>
                    <a:lnTo>
                      <a:pt x="120" y="30"/>
                    </a:lnTo>
                    <a:lnTo>
                      <a:pt x="129" y="30"/>
                    </a:lnTo>
                    <a:lnTo>
                      <a:pt x="132" y="30"/>
                    </a:lnTo>
                    <a:lnTo>
                      <a:pt x="136" y="29"/>
                    </a:lnTo>
                    <a:lnTo>
                      <a:pt x="138" y="26"/>
                    </a:lnTo>
                    <a:lnTo>
                      <a:pt x="140" y="25"/>
                    </a:lnTo>
                    <a:lnTo>
                      <a:pt x="142" y="23"/>
                    </a:lnTo>
                    <a:lnTo>
                      <a:pt x="143" y="20"/>
                    </a:lnTo>
                    <a:lnTo>
                      <a:pt x="144" y="18"/>
                    </a:lnTo>
                    <a:lnTo>
                      <a:pt x="144" y="15"/>
                    </a:lnTo>
                    <a:lnTo>
                      <a:pt x="144" y="11"/>
                    </a:lnTo>
                    <a:lnTo>
                      <a:pt x="143" y="8"/>
                    </a:lnTo>
                    <a:lnTo>
                      <a:pt x="142" y="6"/>
                    </a:lnTo>
                    <a:lnTo>
                      <a:pt x="140" y="4"/>
                    </a:lnTo>
                    <a:lnTo>
                      <a:pt x="138" y="2"/>
                    </a:lnTo>
                    <a:lnTo>
                      <a:pt x="136" y="1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16" y="0"/>
                    </a:lnTo>
                    <a:lnTo>
                      <a:pt x="103" y="2"/>
                    </a:lnTo>
                    <a:lnTo>
                      <a:pt x="92" y="5"/>
                    </a:lnTo>
                    <a:lnTo>
                      <a:pt x="80" y="9"/>
                    </a:lnTo>
                    <a:lnTo>
                      <a:pt x="68" y="15"/>
                    </a:lnTo>
                    <a:lnTo>
                      <a:pt x="57" y="21"/>
                    </a:lnTo>
                    <a:lnTo>
                      <a:pt x="48" y="29"/>
                    </a:lnTo>
                    <a:lnTo>
                      <a:pt x="38" y="37"/>
                    </a:lnTo>
                    <a:lnTo>
                      <a:pt x="31" y="46"/>
                    </a:lnTo>
                    <a:lnTo>
                      <a:pt x="23" y="56"/>
                    </a:lnTo>
                    <a:lnTo>
                      <a:pt x="17" y="67"/>
                    </a:lnTo>
                    <a:lnTo>
                      <a:pt x="11" y="78"/>
                    </a:lnTo>
                    <a:lnTo>
                      <a:pt x="7" y="90"/>
                    </a:lnTo>
                    <a:lnTo>
                      <a:pt x="4" y="103"/>
                    </a:lnTo>
                    <a:lnTo>
                      <a:pt x="2" y="115"/>
                    </a:lnTo>
                    <a:lnTo>
                      <a:pt x="0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" name="Forma libre 3862">
                <a:extLst>
                  <a:ext uri="{FF2B5EF4-FFF2-40B4-BE49-F238E27FC236}">
                    <a16:creationId xmlns:a16="http://schemas.microsoft.com/office/drawing/2014/main" id="{5F8BCE4A-BD75-4E2E-ABBB-40B8F00C4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3808" y="2659116"/>
                <a:ext cx="44450" cy="46038"/>
              </a:xfrm>
              <a:custGeom>
                <a:avLst/>
                <a:gdLst>
                  <a:gd name="T0" fmla="*/ 115 w 144"/>
                  <a:gd name="T1" fmla="*/ 0 h 143"/>
                  <a:gd name="T2" fmla="*/ 90 w 144"/>
                  <a:gd name="T3" fmla="*/ 5 h 143"/>
                  <a:gd name="T4" fmla="*/ 66 w 144"/>
                  <a:gd name="T5" fmla="*/ 15 h 143"/>
                  <a:gd name="T6" fmla="*/ 46 w 144"/>
                  <a:gd name="T7" fmla="*/ 29 h 143"/>
                  <a:gd name="T8" fmla="*/ 29 w 144"/>
                  <a:gd name="T9" fmla="*/ 46 h 143"/>
                  <a:gd name="T10" fmla="*/ 15 w 144"/>
                  <a:gd name="T11" fmla="*/ 67 h 143"/>
                  <a:gd name="T12" fmla="*/ 5 w 144"/>
                  <a:gd name="T13" fmla="*/ 90 h 143"/>
                  <a:gd name="T14" fmla="*/ 0 w 144"/>
                  <a:gd name="T15" fmla="*/ 115 h 143"/>
                  <a:gd name="T16" fmla="*/ 0 w 144"/>
                  <a:gd name="T17" fmla="*/ 132 h 143"/>
                  <a:gd name="T18" fmla="*/ 2 w 144"/>
                  <a:gd name="T19" fmla="*/ 137 h 143"/>
                  <a:gd name="T20" fmla="*/ 6 w 144"/>
                  <a:gd name="T21" fmla="*/ 140 h 143"/>
                  <a:gd name="T22" fmla="*/ 12 w 144"/>
                  <a:gd name="T23" fmla="*/ 143 h 143"/>
                  <a:gd name="T24" fmla="*/ 17 w 144"/>
                  <a:gd name="T25" fmla="*/ 143 h 143"/>
                  <a:gd name="T26" fmla="*/ 22 w 144"/>
                  <a:gd name="T27" fmla="*/ 140 h 143"/>
                  <a:gd name="T28" fmla="*/ 27 w 144"/>
                  <a:gd name="T29" fmla="*/ 137 h 143"/>
                  <a:gd name="T30" fmla="*/ 29 w 144"/>
                  <a:gd name="T31" fmla="*/ 132 h 143"/>
                  <a:gd name="T32" fmla="*/ 30 w 144"/>
                  <a:gd name="T33" fmla="*/ 118 h 143"/>
                  <a:gd name="T34" fmla="*/ 34 w 144"/>
                  <a:gd name="T35" fmla="*/ 98 h 143"/>
                  <a:gd name="T36" fmla="*/ 42 w 144"/>
                  <a:gd name="T37" fmla="*/ 81 h 143"/>
                  <a:gd name="T38" fmla="*/ 52 w 144"/>
                  <a:gd name="T39" fmla="*/ 65 h 143"/>
                  <a:gd name="T40" fmla="*/ 65 w 144"/>
                  <a:gd name="T41" fmla="*/ 52 h 143"/>
                  <a:gd name="T42" fmla="*/ 81 w 144"/>
                  <a:gd name="T43" fmla="*/ 41 h 143"/>
                  <a:gd name="T44" fmla="*/ 98 w 144"/>
                  <a:gd name="T45" fmla="*/ 34 h 143"/>
                  <a:gd name="T46" fmla="*/ 118 w 144"/>
                  <a:gd name="T47" fmla="*/ 30 h 143"/>
                  <a:gd name="T48" fmla="*/ 131 w 144"/>
                  <a:gd name="T49" fmla="*/ 30 h 143"/>
                  <a:gd name="T50" fmla="*/ 136 w 144"/>
                  <a:gd name="T51" fmla="*/ 26 h 143"/>
                  <a:gd name="T52" fmla="*/ 140 w 144"/>
                  <a:gd name="T53" fmla="*/ 23 h 143"/>
                  <a:gd name="T54" fmla="*/ 142 w 144"/>
                  <a:gd name="T55" fmla="*/ 18 h 143"/>
                  <a:gd name="T56" fmla="*/ 142 w 144"/>
                  <a:gd name="T57" fmla="*/ 11 h 143"/>
                  <a:gd name="T58" fmla="*/ 140 w 144"/>
                  <a:gd name="T59" fmla="*/ 6 h 143"/>
                  <a:gd name="T60" fmla="*/ 136 w 144"/>
                  <a:gd name="T61" fmla="*/ 2 h 143"/>
                  <a:gd name="T62" fmla="*/ 131 w 144"/>
                  <a:gd name="T63" fmla="*/ 0 h 143"/>
                  <a:gd name="T64" fmla="*/ 129 w 144"/>
                  <a:gd name="T65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4" h="143">
                    <a:moveTo>
                      <a:pt x="129" y="0"/>
                    </a:moveTo>
                    <a:lnTo>
                      <a:pt x="115" y="0"/>
                    </a:lnTo>
                    <a:lnTo>
                      <a:pt x="102" y="2"/>
                    </a:lnTo>
                    <a:lnTo>
                      <a:pt x="90" y="5"/>
                    </a:lnTo>
                    <a:lnTo>
                      <a:pt x="78" y="9"/>
                    </a:lnTo>
                    <a:lnTo>
                      <a:pt x="66" y="15"/>
                    </a:lnTo>
                    <a:lnTo>
                      <a:pt x="57" y="21"/>
                    </a:lnTo>
                    <a:lnTo>
                      <a:pt x="46" y="29"/>
                    </a:lnTo>
                    <a:lnTo>
                      <a:pt x="37" y="37"/>
                    </a:lnTo>
                    <a:lnTo>
                      <a:pt x="29" y="46"/>
                    </a:lnTo>
                    <a:lnTo>
                      <a:pt x="21" y="56"/>
                    </a:lnTo>
                    <a:lnTo>
                      <a:pt x="15" y="67"/>
                    </a:lnTo>
                    <a:lnTo>
                      <a:pt x="9" y="78"/>
                    </a:lnTo>
                    <a:lnTo>
                      <a:pt x="5" y="90"/>
                    </a:lnTo>
                    <a:lnTo>
                      <a:pt x="2" y="103"/>
                    </a:lnTo>
                    <a:lnTo>
                      <a:pt x="0" y="115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7"/>
                    </a:lnTo>
                    <a:lnTo>
                      <a:pt x="4" y="139"/>
                    </a:lnTo>
                    <a:lnTo>
                      <a:pt x="6" y="140"/>
                    </a:lnTo>
                    <a:lnTo>
                      <a:pt x="8" y="142"/>
                    </a:lnTo>
                    <a:lnTo>
                      <a:pt x="12" y="143"/>
                    </a:lnTo>
                    <a:lnTo>
                      <a:pt x="15" y="143"/>
                    </a:lnTo>
                    <a:lnTo>
                      <a:pt x="17" y="143"/>
                    </a:lnTo>
                    <a:lnTo>
                      <a:pt x="20" y="142"/>
                    </a:lnTo>
                    <a:lnTo>
                      <a:pt x="22" y="140"/>
                    </a:lnTo>
                    <a:lnTo>
                      <a:pt x="24" y="139"/>
                    </a:lnTo>
                    <a:lnTo>
                      <a:pt x="27" y="137"/>
                    </a:lnTo>
                    <a:lnTo>
                      <a:pt x="28" y="134"/>
                    </a:lnTo>
                    <a:lnTo>
                      <a:pt x="29" y="132"/>
                    </a:lnTo>
                    <a:lnTo>
                      <a:pt x="30" y="128"/>
                    </a:lnTo>
                    <a:lnTo>
                      <a:pt x="30" y="118"/>
                    </a:lnTo>
                    <a:lnTo>
                      <a:pt x="31" y="108"/>
                    </a:lnTo>
                    <a:lnTo>
                      <a:pt x="34" y="98"/>
                    </a:lnTo>
                    <a:lnTo>
                      <a:pt x="37" y="90"/>
                    </a:lnTo>
                    <a:lnTo>
                      <a:pt x="42" y="81"/>
                    </a:lnTo>
                    <a:lnTo>
                      <a:pt x="46" y="73"/>
                    </a:lnTo>
                    <a:lnTo>
                      <a:pt x="52" y="65"/>
                    </a:lnTo>
                    <a:lnTo>
                      <a:pt x="59" y="59"/>
                    </a:lnTo>
                    <a:lnTo>
                      <a:pt x="65" y="52"/>
                    </a:lnTo>
                    <a:lnTo>
                      <a:pt x="73" y="47"/>
                    </a:lnTo>
                    <a:lnTo>
                      <a:pt x="81" y="41"/>
                    </a:lnTo>
                    <a:lnTo>
                      <a:pt x="90" y="37"/>
                    </a:lnTo>
                    <a:lnTo>
                      <a:pt x="98" y="34"/>
                    </a:lnTo>
                    <a:lnTo>
                      <a:pt x="108" y="32"/>
                    </a:lnTo>
                    <a:lnTo>
                      <a:pt x="118" y="30"/>
                    </a:lnTo>
                    <a:lnTo>
                      <a:pt x="129" y="30"/>
                    </a:lnTo>
                    <a:lnTo>
                      <a:pt x="131" y="30"/>
                    </a:lnTo>
                    <a:lnTo>
                      <a:pt x="134" y="29"/>
                    </a:lnTo>
                    <a:lnTo>
                      <a:pt x="136" y="26"/>
                    </a:lnTo>
                    <a:lnTo>
                      <a:pt x="138" y="25"/>
                    </a:lnTo>
                    <a:lnTo>
                      <a:pt x="140" y="23"/>
                    </a:lnTo>
                    <a:lnTo>
                      <a:pt x="141" y="20"/>
                    </a:lnTo>
                    <a:lnTo>
                      <a:pt x="142" y="18"/>
                    </a:lnTo>
                    <a:lnTo>
                      <a:pt x="144" y="15"/>
                    </a:lnTo>
                    <a:lnTo>
                      <a:pt x="142" y="11"/>
                    </a:lnTo>
                    <a:lnTo>
                      <a:pt x="141" y="8"/>
                    </a:lnTo>
                    <a:lnTo>
                      <a:pt x="140" y="6"/>
                    </a:lnTo>
                    <a:lnTo>
                      <a:pt x="138" y="4"/>
                    </a:lnTo>
                    <a:lnTo>
                      <a:pt x="136" y="2"/>
                    </a:lnTo>
                    <a:lnTo>
                      <a:pt x="134" y="1"/>
                    </a:lnTo>
                    <a:lnTo>
                      <a:pt x="131" y="0"/>
                    </a:lnTo>
                    <a:lnTo>
                      <a:pt x="129" y="0"/>
                    </a:lnTo>
                    <a:lnTo>
                      <a:pt x="1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pic>
          <p:nvPicPr>
            <p:cNvPr id="21" name="Gráfico 20" descr="Ojo con relleno sólido">
              <a:extLst>
                <a:ext uri="{FF2B5EF4-FFF2-40B4-BE49-F238E27FC236}">
                  <a16:creationId xmlns:a16="http://schemas.microsoft.com/office/drawing/2014/main" id="{2FF7E035-7B49-4AFB-83BE-FEA394671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41197" y="2060254"/>
              <a:ext cx="746777" cy="746777"/>
            </a:xfrm>
            <a:prstGeom prst="rect">
              <a:avLst/>
            </a:prstGeom>
          </p:spPr>
        </p:pic>
        <p:pic>
          <p:nvPicPr>
            <p:cNvPr id="24" name="Gráfico 23" descr="Objetivo con relleno sólido">
              <a:extLst>
                <a:ext uri="{FF2B5EF4-FFF2-40B4-BE49-F238E27FC236}">
                  <a16:creationId xmlns:a16="http://schemas.microsoft.com/office/drawing/2014/main" id="{10CA0CF1-AC13-4EA7-9AEE-E91155BE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37033" y="2143900"/>
              <a:ext cx="701899" cy="701899"/>
            </a:xfrm>
            <a:prstGeom prst="rect">
              <a:avLst/>
            </a:prstGeom>
          </p:spPr>
        </p:pic>
        <p:sp>
          <p:nvSpPr>
            <p:cNvPr id="25" name="Forma libre 16" descr="Esta imagen es un icono de un gráfico. ">
              <a:extLst>
                <a:ext uri="{FF2B5EF4-FFF2-40B4-BE49-F238E27FC236}">
                  <a16:creationId xmlns:a16="http://schemas.microsoft.com/office/drawing/2014/main" id="{5F62F3A4-0879-48FF-ABA5-B16367DFF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8336" y="4922082"/>
              <a:ext cx="425033" cy="272220"/>
            </a:xfrm>
            <a:custGeom>
              <a:avLst/>
              <a:gdLst>
                <a:gd name="T0" fmla="*/ 236 w 240"/>
                <a:gd name="T1" fmla="*/ 152 h 160"/>
                <a:gd name="T2" fmla="*/ 224 w 240"/>
                <a:gd name="T3" fmla="*/ 152 h 160"/>
                <a:gd name="T4" fmla="*/ 224 w 240"/>
                <a:gd name="T5" fmla="*/ 4 h 160"/>
                <a:gd name="T6" fmla="*/ 220 w 240"/>
                <a:gd name="T7" fmla="*/ 0 h 160"/>
                <a:gd name="T8" fmla="*/ 188 w 240"/>
                <a:gd name="T9" fmla="*/ 0 h 160"/>
                <a:gd name="T10" fmla="*/ 184 w 240"/>
                <a:gd name="T11" fmla="*/ 4 h 160"/>
                <a:gd name="T12" fmla="*/ 184 w 240"/>
                <a:gd name="T13" fmla="*/ 152 h 160"/>
                <a:gd name="T14" fmla="*/ 168 w 240"/>
                <a:gd name="T15" fmla="*/ 152 h 160"/>
                <a:gd name="T16" fmla="*/ 168 w 240"/>
                <a:gd name="T17" fmla="*/ 76 h 160"/>
                <a:gd name="T18" fmla="*/ 164 w 240"/>
                <a:gd name="T19" fmla="*/ 72 h 160"/>
                <a:gd name="T20" fmla="*/ 132 w 240"/>
                <a:gd name="T21" fmla="*/ 72 h 160"/>
                <a:gd name="T22" fmla="*/ 128 w 240"/>
                <a:gd name="T23" fmla="*/ 76 h 160"/>
                <a:gd name="T24" fmla="*/ 128 w 240"/>
                <a:gd name="T25" fmla="*/ 152 h 160"/>
                <a:gd name="T26" fmla="*/ 112 w 240"/>
                <a:gd name="T27" fmla="*/ 152 h 160"/>
                <a:gd name="T28" fmla="*/ 112 w 240"/>
                <a:gd name="T29" fmla="*/ 52 h 160"/>
                <a:gd name="T30" fmla="*/ 108 w 240"/>
                <a:gd name="T31" fmla="*/ 48 h 160"/>
                <a:gd name="T32" fmla="*/ 76 w 240"/>
                <a:gd name="T33" fmla="*/ 48 h 160"/>
                <a:gd name="T34" fmla="*/ 72 w 240"/>
                <a:gd name="T35" fmla="*/ 52 h 160"/>
                <a:gd name="T36" fmla="*/ 72 w 240"/>
                <a:gd name="T37" fmla="*/ 152 h 160"/>
                <a:gd name="T38" fmla="*/ 56 w 240"/>
                <a:gd name="T39" fmla="*/ 152 h 160"/>
                <a:gd name="T40" fmla="*/ 56 w 240"/>
                <a:gd name="T41" fmla="*/ 108 h 160"/>
                <a:gd name="T42" fmla="*/ 52 w 240"/>
                <a:gd name="T43" fmla="*/ 104 h 160"/>
                <a:gd name="T44" fmla="*/ 20 w 240"/>
                <a:gd name="T45" fmla="*/ 104 h 160"/>
                <a:gd name="T46" fmla="*/ 16 w 240"/>
                <a:gd name="T47" fmla="*/ 108 h 160"/>
                <a:gd name="T48" fmla="*/ 16 w 240"/>
                <a:gd name="T49" fmla="*/ 152 h 160"/>
                <a:gd name="T50" fmla="*/ 4 w 240"/>
                <a:gd name="T51" fmla="*/ 152 h 160"/>
                <a:gd name="T52" fmla="*/ 0 w 240"/>
                <a:gd name="T53" fmla="*/ 156 h 160"/>
                <a:gd name="T54" fmla="*/ 4 w 240"/>
                <a:gd name="T55" fmla="*/ 160 h 160"/>
                <a:gd name="T56" fmla="*/ 20 w 240"/>
                <a:gd name="T57" fmla="*/ 160 h 160"/>
                <a:gd name="T58" fmla="*/ 52 w 240"/>
                <a:gd name="T59" fmla="*/ 160 h 160"/>
                <a:gd name="T60" fmla="*/ 76 w 240"/>
                <a:gd name="T61" fmla="*/ 160 h 160"/>
                <a:gd name="T62" fmla="*/ 108 w 240"/>
                <a:gd name="T63" fmla="*/ 160 h 160"/>
                <a:gd name="T64" fmla="*/ 132 w 240"/>
                <a:gd name="T65" fmla="*/ 160 h 160"/>
                <a:gd name="T66" fmla="*/ 164 w 240"/>
                <a:gd name="T67" fmla="*/ 160 h 160"/>
                <a:gd name="T68" fmla="*/ 188 w 240"/>
                <a:gd name="T69" fmla="*/ 160 h 160"/>
                <a:gd name="T70" fmla="*/ 220 w 240"/>
                <a:gd name="T71" fmla="*/ 160 h 160"/>
                <a:gd name="T72" fmla="*/ 236 w 240"/>
                <a:gd name="T73" fmla="*/ 160 h 160"/>
                <a:gd name="T74" fmla="*/ 240 w 240"/>
                <a:gd name="T75" fmla="*/ 156 h 160"/>
                <a:gd name="T76" fmla="*/ 236 w 240"/>
                <a:gd name="T7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0" h="160">
                  <a:moveTo>
                    <a:pt x="236" y="152"/>
                  </a:moveTo>
                  <a:cubicBezTo>
                    <a:pt x="224" y="152"/>
                    <a:pt x="224" y="152"/>
                    <a:pt x="224" y="152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224" y="2"/>
                    <a:pt x="222" y="0"/>
                    <a:pt x="220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6" y="0"/>
                    <a:pt x="184" y="2"/>
                    <a:pt x="184" y="4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168" y="74"/>
                    <a:pt x="166" y="72"/>
                    <a:pt x="164" y="72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30" y="72"/>
                    <a:pt x="128" y="74"/>
                    <a:pt x="128" y="76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0" y="48"/>
                    <a:pt x="108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4" y="48"/>
                    <a:pt x="72" y="50"/>
                    <a:pt x="72" y="52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6"/>
                    <a:pt x="54" y="104"/>
                    <a:pt x="52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8" y="104"/>
                    <a:pt x="16" y="106"/>
                    <a:pt x="16" y="108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4"/>
                    <a:pt x="0" y="156"/>
                  </a:cubicBezTo>
                  <a:cubicBezTo>
                    <a:pt x="0" y="158"/>
                    <a:pt x="2" y="160"/>
                    <a:pt x="4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64" y="160"/>
                    <a:pt x="164" y="160"/>
                    <a:pt x="164" y="160"/>
                  </a:cubicBezTo>
                  <a:cubicBezTo>
                    <a:pt x="188" y="160"/>
                    <a:pt x="188" y="160"/>
                    <a:pt x="188" y="160"/>
                  </a:cubicBezTo>
                  <a:cubicBezTo>
                    <a:pt x="220" y="160"/>
                    <a:pt x="220" y="160"/>
                    <a:pt x="220" y="160"/>
                  </a:cubicBezTo>
                  <a:cubicBezTo>
                    <a:pt x="236" y="160"/>
                    <a:pt x="236" y="160"/>
                    <a:pt x="236" y="160"/>
                  </a:cubicBezTo>
                  <a:cubicBezTo>
                    <a:pt x="238" y="160"/>
                    <a:pt x="240" y="158"/>
                    <a:pt x="240" y="156"/>
                  </a:cubicBezTo>
                  <a:cubicBezTo>
                    <a:pt x="240" y="154"/>
                    <a:pt x="238" y="152"/>
                    <a:pt x="236" y="1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" name="Forma libre 17">
              <a:extLst>
                <a:ext uri="{FF2B5EF4-FFF2-40B4-BE49-F238E27FC236}">
                  <a16:creationId xmlns:a16="http://schemas.microsoft.com/office/drawing/2014/main" id="{11F8386A-D8F3-4F5F-8E80-9FA9E0769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554" y="4809967"/>
              <a:ext cx="375118" cy="225637"/>
            </a:xfrm>
            <a:custGeom>
              <a:avLst/>
              <a:gdLst>
                <a:gd name="T0" fmla="*/ 16 w 212"/>
                <a:gd name="T1" fmla="*/ 132 h 132"/>
                <a:gd name="T2" fmla="*/ 32 w 212"/>
                <a:gd name="T3" fmla="*/ 116 h 132"/>
                <a:gd name="T4" fmla="*/ 30 w 212"/>
                <a:gd name="T5" fmla="*/ 109 h 132"/>
                <a:gd name="T6" fmla="*/ 67 w 212"/>
                <a:gd name="T7" fmla="*/ 77 h 132"/>
                <a:gd name="T8" fmla="*/ 76 w 212"/>
                <a:gd name="T9" fmla="*/ 80 h 132"/>
                <a:gd name="T10" fmla="*/ 89 w 212"/>
                <a:gd name="T11" fmla="*/ 73 h 132"/>
                <a:gd name="T12" fmla="*/ 120 w 212"/>
                <a:gd name="T13" fmla="*/ 86 h 132"/>
                <a:gd name="T14" fmla="*/ 120 w 212"/>
                <a:gd name="T15" fmla="*/ 88 h 132"/>
                <a:gd name="T16" fmla="*/ 136 w 212"/>
                <a:gd name="T17" fmla="*/ 104 h 132"/>
                <a:gd name="T18" fmla="*/ 152 w 212"/>
                <a:gd name="T19" fmla="*/ 88 h 132"/>
                <a:gd name="T20" fmla="*/ 149 w 212"/>
                <a:gd name="T21" fmla="*/ 79 h 132"/>
                <a:gd name="T22" fmla="*/ 189 w 212"/>
                <a:gd name="T23" fmla="*/ 30 h 132"/>
                <a:gd name="T24" fmla="*/ 196 w 212"/>
                <a:gd name="T25" fmla="*/ 32 h 132"/>
                <a:gd name="T26" fmla="*/ 212 w 212"/>
                <a:gd name="T27" fmla="*/ 16 h 132"/>
                <a:gd name="T28" fmla="*/ 196 w 212"/>
                <a:gd name="T29" fmla="*/ 0 h 132"/>
                <a:gd name="T30" fmla="*/ 180 w 212"/>
                <a:gd name="T31" fmla="*/ 16 h 132"/>
                <a:gd name="T32" fmla="*/ 183 w 212"/>
                <a:gd name="T33" fmla="*/ 25 h 132"/>
                <a:gd name="T34" fmla="*/ 143 w 212"/>
                <a:gd name="T35" fmla="*/ 74 h 132"/>
                <a:gd name="T36" fmla="*/ 136 w 212"/>
                <a:gd name="T37" fmla="*/ 72 h 132"/>
                <a:gd name="T38" fmla="*/ 123 w 212"/>
                <a:gd name="T39" fmla="*/ 79 h 132"/>
                <a:gd name="T40" fmla="*/ 92 w 212"/>
                <a:gd name="T41" fmla="*/ 66 h 132"/>
                <a:gd name="T42" fmla="*/ 92 w 212"/>
                <a:gd name="T43" fmla="*/ 64 h 132"/>
                <a:gd name="T44" fmla="*/ 76 w 212"/>
                <a:gd name="T45" fmla="*/ 48 h 132"/>
                <a:gd name="T46" fmla="*/ 60 w 212"/>
                <a:gd name="T47" fmla="*/ 64 h 132"/>
                <a:gd name="T48" fmla="*/ 62 w 212"/>
                <a:gd name="T49" fmla="*/ 71 h 132"/>
                <a:gd name="T50" fmla="*/ 25 w 212"/>
                <a:gd name="T51" fmla="*/ 103 h 132"/>
                <a:gd name="T52" fmla="*/ 16 w 212"/>
                <a:gd name="T53" fmla="*/ 100 h 132"/>
                <a:gd name="T54" fmla="*/ 0 w 212"/>
                <a:gd name="T55" fmla="*/ 116 h 132"/>
                <a:gd name="T56" fmla="*/ 16 w 212"/>
                <a:gd name="T5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2" h="132">
                  <a:moveTo>
                    <a:pt x="16" y="132"/>
                  </a:moveTo>
                  <a:cubicBezTo>
                    <a:pt x="25" y="132"/>
                    <a:pt x="32" y="125"/>
                    <a:pt x="32" y="116"/>
                  </a:cubicBezTo>
                  <a:cubicBezTo>
                    <a:pt x="32" y="113"/>
                    <a:pt x="31" y="111"/>
                    <a:pt x="30" y="109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70" y="79"/>
                    <a:pt x="73" y="80"/>
                    <a:pt x="76" y="80"/>
                  </a:cubicBezTo>
                  <a:cubicBezTo>
                    <a:pt x="81" y="80"/>
                    <a:pt x="86" y="77"/>
                    <a:pt x="89" y="73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7"/>
                    <a:pt x="120" y="87"/>
                    <a:pt x="120" y="88"/>
                  </a:cubicBezTo>
                  <a:cubicBezTo>
                    <a:pt x="120" y="97"/>
                    <a:pt x="127" y="104"/>
                    <a:pt x="136" y="104"/>
                  </a:cubicBezTo>
                  <a:cubicBezTo>
                    <a:pt x="145" y="104"/>
                    <a:pt x="152" y="97"/>
                    <a:pt x="152" y="88"/>
                  </a:cubicBezTo>
                  <a:cubicBezTo>
                    <a:pt x="152" y="85"/>
                    <a:pt x="151" y="81"/>
                    <a:pt x="149" y="79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91" y="31"/>
                    <a:pt x="194" y="32"/>
                    <a:pt x="196" y="32"/>
                  </a:cubicBezTo>
                  <a:cubicBezTo>
                    <a:pt x="205" y="32"/>
                    <a:pt x="212" y="25"/>
                    <a:pt x="212" y="16"/>
                  </a:cubicBezTo>
                  <a:cubicBezTo>
                    <a:pt x="212" y="7"/>
                    <a:pt x="205" y="0"/>
                    <a:pt x="196" y="0"/>
                  </a:cubicBezTo>
                  <a:cubicBezTo>
                    <a:pt x="187" y="0"/>
                    <a:pt x="180" y="7"/>
                    <a:pt x="180" y="16"/>
                  </a:cubicBezTo>
                  <a:cubicBezTo>
                    <a:pt x="180" y="19"/>
                    <a:pt x="181" y="23"/>
                    <a:pt x="183" y="25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1" y="73"/>
                    <a:pt x="138" y="72"/>
                    <a:pt x="136" y="72"/>
                  </a:cubicBezTo>
                  <a:cubicBezTo>
                    <a:pt x="131" y="72"/>
                    <a:pt x="126" y="75"/>
                    <a:pt x="123" y="79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65"/>
                    <a:pt x="92" y="65"/>
                    <a:pt x="92" y="64"/>
                  </a:cubicBezTo>
                  <a:cubicBezTo>
                    <a:pt x="92" y="55"/>
                    <a:pt x="85" y="48"/>
                    <a:pt x="76" y="48"/>
                  </a:cubicBezTo>
                  <a:cubicBezTo>
                    <a:pt x="67" y="48"/>
                    <a:pt x="60" y="55"/>
                    <a:pt x="60" y="64"/>
                  </a:cubicBezTo>
                  <a:cubicBezTo>
                    <a:pt x="60" y="67"/>
                    <a:pt x="61" y="69"/>
                    <a:pt x="62" y="71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2" y="101"/>
                    <a:pt x="19" y="100"/>
                    <a:pt x="16" y="100"/>
                  </a:cubicBezTo>
                  <a:cubicBezTo>
                    <a:pt x="7" y="100"/>
                    <a:pt x="0" y="107"/>
                    <a:pt x="0" y="116"/>
                  </a:cubicBezTo>
                  <a:cubicBezTo>
                    <a:pt x="0" y="125"/>
                    <a:pt x="7" y="132"/>
                    <a:pt x="16" y="1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0" name="Gráfico 29" descr="Marca con relleno sólido">
              <a:extLst>
                <a:ext uri="{FF2B5EF4-FFF2-40B4-BE49-F238E27FC236}">
                  <a16:creationId xmlns:a16="http://schemas.microsoft.com/office/drawing/2014/main" id="{7DF00ACF-B6F4-4350-AB0F-FA1815A43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94905" y="4582984"/>
              <a:ext cx="720526" cy="720526"/>
            </a:xfrm>
            <a:prstGeom prst="rect">
              <a:avLst/>
            </a:prstGeom>
          </p:spPr>
        </p:pic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CAD67B44-6489-4EF5-AB62-C90BA98EE402}"/>
                </a:ext>
              </a:extLst>
            </p:cNvPr>
            <p:cNvSpPr txBox="1"/>
            <p:nvPr/>
          </p:nvSpPr>
          <p:spPr>
            <a:xfrm>
              <a:off x="5113167" y="3974812"/>
              <a:ext cx="1930743" cy="586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VNOT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 dirty="0"/>
              <a:t>1.1 VNOT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3430" y="1064630"/>
            <a:ext cx="3641435" cy="2173609"/>
          </a:xfrm>
          <a:prstGeom prst="rect">
            <a:avLst/>
          </a:prstGeom>
          <a:noFill/>
          <a:ln w="22225" cap="rnd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515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VISION</a:t>
            </a:r>
            <a:endParaRPr lang="en-US" sz="1600" spc="-5" dirty="0">
              <a:solidFill>
                <a:prstClr val="black"/>
              </a:solidFill>
              <a:cs typeface="Arial"/>
            </a:endParaRPr>
          </a:p>
          <a:p>
            <a:pPr marL="354965" lvl="1">
              <a:spcBef>
                <a:spcPts val="655"/>
              </a:spcBef>
              <a:tabLst>
                <a:tab pos="528320" algn="l"/>
              </a:tabLst>
            </a:pPr>
            <a:r>
              <a:rPr lang="en-US" sz="1600" spc="-5" dirty="0">
                <a:solidFill>
                  <a:prstClr val="black"/>
                </a:solidFill>
                <a:cs typeface="Arial"/>
              </a:rPr>
              <a:t>Create a culture of continuous improvement, identifying losses and waste in operations and processes for their elimination.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B06392ED-F7CA-46DA-9EA4-F5752B38A936}"/>
              </a:ext>
            </a:extLst>
          </p:cNvPr>
          <p:cNvSpPr/>
          <p:nvPr/>
        </p:nvSpPr>
        <p:spPr>
          <a:xfrm>
            <a:off x="8403391" y="1278616"/>
            <a:ext cx="3641435" cy="2220992"/>
          </a:xfrm>
          <a:prstGeom prst="rect">
            <a:avLst/>
          </a:prstGeom>
          <a:noFill/>
          <a:ln w="22225" cap="rnd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515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OBJECTIVES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515A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Stratify losses with data collection from Matrix C</a:t>
            </a: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the % of losses from Matrix C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 and prioritize projects</a:t>
            </a: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Prepare projects to reduce losses and follow up with matrices E+F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AD80EF97-0023-4BC0-96E9-5EAC94F118B6}"/>
              </a:ext>
            </a:extLst>
          </p:cNvPr>
          <p:cNvSpPr/>
          <p:nvPr/>
        </p:nvSpPr>
        <p:spPr>
          <a:xfrm>
            <a:off x="83260" y="3420305"/>
            <a:ext cx="4073526" cy="2779966"/>
          </a:xfrm>
          <a:prstGeom prst="rect">
            <a:avLst/>
          </a:prstGeom>
          <a:noFill/>
          <a:ln w="22225" cap="rnd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515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NEEDS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515A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354965" lvl="1">
              <a:spcBef>
                <a:spcPts val="655"/>
              </a:spcBef>
              <a:tabLst>
                <a:tab pos="528320" algn="l"/>
              </a:tabLst>
            </a:pPr>
            <a:r>
              <a:rPr lang="en-US" sz="1600" spc="-5" dirty="0">
                <a:solidFill>
                  <a:schemeClr val="tx1"/>
                </a:solidFill>
                <a:cs typeface="Arial"/>
              </a:rPr>
              <a:t>Commitment and preparation of people to achieve improvements.</a:t>
            </a:r>
          </a:p>
          <a:p>
            <a:pPr marL="354965" lvl="1">
              <a:spcBef>
                <a:spcPts val="655"/>
              </a:spcBef>
              <a:tabLst>
                <a:tab pos="528320" algn="l"/>
              </a:tabLst>
            </a:pPr>
            <a:r>
              <a:rPr lang="en-US" sz="1600" spc="-5" dirty="0">
                <a:solidFill>
                  <a:schemeClr val="tx1"/>
                </a:solidFill>
                <a:cs typeface="Arial"/>
              </a:rPr>
              <a:t>Evaluate and validate the CD Matrix losses every </a:t>
            </a:r>
            <a:r>
              <a:rPr lang="en-US" sz="1600" spc="-5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year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C7FDCA-60BA-21F6-94DB-778B519C6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016243"/>
              </p:ext>
            </p:extLst>
          </p:nvPr>
        </p:nvGraphicFramePr>
        <p:xfrm>
          <a:off x="8367745" y="4761863"/>
          <a:ext cx="3474714" cy="7416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188717">
                  <a:extLst>
                    <a:ext uri="{9D8B030D-6E8A-4147-A177-3AD203B41FA5}">
                      <a16:colId xmlns:a16="http://schemas.microsoft.com/office/drawing/2014/main" val="3846394393"/>
                    </a:ext>
                  </a:extLst>
                </a:gridCol>
                <a:gridCol w="1107439">
                  <a:extLst>
                    <a:ext uri="{9D8B030D-6E8A-4147-A177-3AD203B41FA5}">
                      <a16:colId xmlns:a16="http://schemas.microsoft.com/office/drawing/2014/main" val="3971045940"/>
                    </a:ext>
                  </a:extLst>
                </a:gridCol>
                <a:gridCol w="1178558">
                  <a:extLst>
                    <a:ext uri="{9D8B030D-6E8A-4147-A177-3AD203B41FA5}">
                      <a16:colId xmlns:a16="http://schemas.microsoft.com/office/drawing/2014/main" val="1154974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KPI</a:t>
                      </a:r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2022</a:t>
                      </a:r>
                      <a:endParaRPr lang="es-CO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2023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56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Savings</a:t>
                      </a:r>
                      <a:endParaRPr lang="es-CO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600" u="none" strike="noStrike" dirty="0">
                          <a:effectLst/>
                        </a:rPr>
                        <a:t>0.3 %</a:t>
                      </a:r>
                      <a:endParaRPr lang="es-CO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376717"/>
                  </a:ext>
                </a:extLst>
              </a:tr>
            </a:tbl>
          </a:graphicData>
        </a:graphic>
      </p:graphicFrame>
      <p:sp>
        <p:nvSpPr>
          <p:cNvPr id="6" name="Rectangle 9">
            <a:extLst>
              <a:ext uri="{FF2B5EF4-FFF2-40B4-BE49-F238E27FC236}">
                <a16:creationId xmlns:a16="http://schemas.microsoft.com/office/drawing/2014/main" id="{5CA0DD2B-5D9C-6526-1307-F341ABA4BE2E}"/>
              </a:ext>
            </a:extLst>
          </p:cNvPr>
          <p:cNvSpPr/>
          <p:nvPr/>
        </p:nvSpPr>
        <p:spPr>
          <a:xfrm>
            <a:off x="8367745" y="3379776"/>
            <a:ext cx="3641435" cy="2220992"/>
          </a:xfrm>
          <a:prstGeom prst="rect">
            <a:avLst/>
          </a:prstGeom>
          <a:noFill/>
          <a:ln w="22225" cap="rnd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3B515A"/>
                </a:solidFill>
                <a:latin typeface="Arial" panose="020B0604020202020204"/>
                <a:cs typeface="Arial"/>
              </a:rPr>
              <a:t>TARGET</a:t>
            </a: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3B515A"/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5927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2.6 PARETO CHART 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4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F3802E63-4476-452E-975A-9441AA8918CD}"/>
              </a:ext>
            </a:extLst>
          </p:cNvPr>
          <p:cNvSpPr txBox="1"/>
          <p:nvPr/>
        </p:nvSpPr>
        <p:spPr>
          <a:xfrm>
            <a:off x="-1085163" y="1266865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s-CO" sz="1800" b="0" i="0" u="none" strike="noStrike">
                <a:solidFill>
                  <a:srgbClr val="000000"/>
                </a:solidFill>
                <a:effectLst/>
                <a:latin typeface="+mj-lt"/>
              </a:rPr>
              <a:t>BREAKDOWNS</a:t>
            </a:r>
          </a:p>
        </p:txBody>
      </p:sp>
      <p:pic>
        <p:nvPicPr>
          <p:cNvPr id="74" name="Picture 74">
            <a:extLst>
              <a:ext uri="{FF2B5EF4-FFF2-40B4-BE49-F238E27FC236}">
                <a16:creationId xmlns:a16="http://schemas.microsoft.com/office/drawing/2014/main" id="{3DEFFBA8-C4A7-0DEA-A4EE-B915363858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491" t="30286" r="31774" b="20857"/>
          <a:stretch/>
        </p:blipFill>
        <p:spPr>
          <a:xfrm>
            <a:off x="776998" y="1795210"/>
            <a:ext cx="9610489" cy="47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63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2.6 PARETO CHART 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4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F3802E63-4476-452E-975A-9441AA8918CD}"/>
              </a:ext>
            </a:extLst>
          </p:cNvPr>
          <p:cNvSpPr txBox="1"/>
          <p:nvPr/>
        </p:nvSpPr>
        <p:spPr>
          <a:xfrm>
            <a:off x="-869503" y="1281242"/>
            <a:ext cx="609361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fontAlgn="ctr"/>
            <a:r>
              <a:rPr lang="es-CO">
                <a:solidFill>
                  <a:srgbClr val="000000"/>
                </a:solidFill>
                <a:latin typeface="+mj-lt"/>
              </a:rPr>
              <a:t>MODEL EQUIPMENT</a:t>
            </a:r>
            <a:endParaRPr lang="es-CO" sz="1800" b="0" i="0" u="none" strike="noStrike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9D11802F-E386-40AA-16F4-21ECDB98AE5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247" t="33023" r="13308" b="23835"/>
          <a:stretch/>
        </p:blipFill>
        <p:spPr>
          <a:xfrm>
            <a:off x="166778" y="1708947"/>
            <a:ext cx="7838647" cy="4660174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1B683D17-B17B-0843-452A-242A7C67E97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707" t="9259" r="14660" b="17593"/>
          <a:stretch/>
        </p:blipFill>
        <p:spPr>
          <a:xfrm>
            <a:off x="8113796" y="3231377"/>
            <a:ext cx="2364253" cy="137833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2A2A292B-5BA0-AFCC-9259-30AA754CC2C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660" t="9259" r="13613" b="16667"/>
          <a:stretch/>
        </p:blipFill>
        <p:spPr>
          <a:xfrm>
            <a:off x="8021782" y="4734204"/>
            <a:ext cx="2538290" cy="1520439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D6E279F-BC03-4ED4-26D6-909349F8DC1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3934" t="12209" r="24065" b="19767"/>
          <a:stretch/>
        </p:blipFill>
        <p:spPr>
          <a:xfrm>
            <a:off x="8229601" y="1410943"/>
            <a:ext cx="2204557" cy="16145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050174-317B-F374-FA32-69B34D1A900C}"/>
              </a:ext>
            </a:extLst>
          </p:cNvPr>
          <p:cNvSpPr txBox="1"/>
          <p:nvPr/>
        </p:nvSpPr>
        <p:spPr>
          <a:xfrm>
            <a:off x="9864436" y="1842655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MA-177-T</a:t>
            </a:r>
            <a:r>
              <a:rPr lang="en-US" sz="1400"/>
              <a:t> </a:t>
            </a:r>
            <a:endParaRPr lang="en-US" sz="1400">
              <a:cs typeface="Arial"/>
            </a:endParaRPr>
          </a:p>
          <a:p>
            <a:pPr algn="ctr"/>
            <a:r>
              <a:rPr lang="en-US" sz="1400" err="1"/>
              <a:t>Espectrómetro</a:t>
            </a:r>
            <a:r>
              <a:rPr lang="en-US" sz="1400"/>
              <a:t> </a:t>
            </a:r>
          </a:p>
          <a:p>
            <a:pPr algn="ctr"/>
            <a:r>
              <a:rPr lang="en-US" sz="1400"/>
              <a:t>ICPMS</a:t>
            </a:r>
            <a:endParaRPr lang="en-US" sz="1400"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7234AB-15C5-1D39-0DF7-3AA729AF88B8}"/>
              </a:ext>
            </a:extLst>
          </p:cNvPr>
          <p:cNvSpPr txBox="1"/>
          <p:nvPr/>
        </p:nvSpPr>
        <p:spPr>
          <a:xfrm>
            <a:off x="9947563" y="3560618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MA-246-T</a:t>
            </a:r>
            <a:r>
              <a:rPr lang="en-US" sz="1400"/>
              <a:t> </a:t>
            </a:r>
            <a:endParaRPr lang="en-US" sz="1400">
              <a:cs typeface="Arial"/>
            </a:endParaRPr>
          </a:p>
          <a:p>
            <a:pPr algn="ctr"/>
            <a:r>
              <a:rPr lang="en-US" sz="1400" err="1"/>
              <a:t>Cromatógrafo</a:t>
            </a:r>
            <a:r>
              <a:rPr lang="en-US" sz="1400"/>
              <a:t> </a:t>
            </a:r>
            <a:endParaRPr lang="en-US"/>
          </a:p>
          <a:p>
            <a:pPr algn="ctr"/>
            <a:r>
              <a:rPr lang="en-US" sz="1400"/>
              <a:t>de Gases</a:t>
            </a:r>
            <a:endParaRPr lang="en-US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2C0CC-1550-F235-84B7-6D987C73AA5A}"/>
              </a:ext>
            </a:extLst>
          </p:cNvPr>
          <p:cNvSpPr txBox="1"/>
          <p:nvPr/>
        </p:nvSpPr>
        <p:spPr>
          <a:xfrm>
            <a:off x="9947562" y="5070763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MA-331-T</a:t>
            </a:r>
            <a:r>
              <a:rPr lang="en-US" sz="1400"/>
              <a:t> </a:t>
            </a:r>
            <a:endParaRPr lang="en-US" sz="1400">
              <a:cs typeface="Arial"/>
            </a:endParaRPr>
          </a:p>
          <a:p>
            <a:pPr algn="ctr"/>
            <a:r>
              <a:rPr lang="en-US" sz="1400" err="1"/>
              <a:t>Cromatógrafo</a:t>
            </a:r>
            <a:endParaRPr lang="en-US" sz="1400" err="1">
              <a:cs typeface="Arial"/>
            </a:endParaRPr>
          </a:p>
          <a:p>
            <a:pPr algn="ctr"/>
            <a:r>
              <a:rPr lang="en-US" sz="1400">
                <a:cs typeface="Arial"/>
              </a:rPr>
              <a:t>De Gases</a:t>
            </a:r>
          </a:p>
        </p:txBody>
      </p:sp>
    </p:spTree>
    <p:extLst>
      <p:ext uri="{BB962C8B-B14F-4D97-AF65-F5344CB8AC3E}">
        <p14:creationId xmlns:p14="http://schemas.microsoft.com/office/powerpoint/2010/main" val="1611213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2.6 PARETO CHART 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4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F3802E63-4476-452E-975A-9441AA8918CD}"/>
              </a:ext>
            </a:extLst>
          </p:cNvPr>
          <p:cNvSpPr txBox="1"/>
          <p:nvPr/>
        </p:nvSpPr>
        <p:spPr>
          <a:xfrm>
            <a:off x="-720996" y="185860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s-PE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TRAINING</a:t>
            </a:r>
            <a:endParaRPr lang="es-CO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1985403-4364-3D8A-FB8B-B9BD0B3E9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40497"/>
              </p:ext>
            </p:extLst>
          </p:nvPr>
        </p:nvGraphicFramePr>
        <p:xfrm>
          <a:off x="606592" y="2488131"/>
          <a:ext cx="3807993" cy="28220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835740">
                  <a:extLst>
                    <a:ext uri="{9D8B030D-6E8A-4147-A177-3AD203B41FA5}">
                      <a16:colId xmlns:a16="http://schemas.microsoft.com/office/drawing/2014/main" val="1571153054"/>
                    </a:ext>
                  </a:extLst>
                </a:gridCol>
                <a:gridCol w="972253">
                  <a:extLst>
                    <a:ext uri="{9D8B030D-6E8A-4147-A177-3AD203B41FA5}">
                      <a16:colId xmlns:a16="http://schemas.microsoft.com/office/drawing/2014/main" val="251993693"/>
                    </a:ext>
                  </a:extLst>
                </a:gridCol>
              </a:tblGrid>
              <a:tr h="2822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LOSS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USD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05666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Lectura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de GCMS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36,480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31532628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 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23,940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44035766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Recepción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Muestras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18,240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6200342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Digestión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18,240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9749462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 III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13,680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82188889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Evaluación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Resultados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9,120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1924808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Lectura de DRX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6,840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9317943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Lectura de HPLCMSMS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6,840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2051477"/>
                  </a:ext>
                </a:extLst>
              </a:tr>
              <a:tr h="28220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 2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4,560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94582201"/>
                  </a:ext>
                </a:extLst>
              </a:tr>
            </a:tbl>
          </a:graphicData>
        </a:graphic>
      </p:graphicFrame>
      <p:pic>
        <p:nvPicPr>
          <p:cNvPr id="33" name="Picture 34">
            <a:extLst>
              <a:ext uri="{FF2B5EF4-FFF2-40B4-BE49-F238E27FC236}">
                <a16:creationId xmlns:a16="http://schemas.microsoft.com/office/drawing/2014/main" id="{CDBF132B-57EF-2989-9550-222AA0364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0506" y="2174959"/>
            <a:ext cx="7636041" cy="3590925"/>
          </a:xfrm>
          <a:prstGeom prst="rect">
            <a:avLst/>
          </a:prstGeom>
        </p:spPr>
      </p:pic>
      <p:sp>
        <p:nvSpPr>
          <p:cNvPr id="13" name="Explosion: 8 Points 4">
            <a:extLst>
              <a:ext uri="{FF2B5EF4-FFF2-40B4-BE49-F238E27FC236}">
                <a16:creationId xmlns:a16="http://schemas.microsoft.com/office/drawing/2014/main" id="{02D18ECB-B323-4426-ADEE-CFABD9489CB0}"/>
              </a:ext>
            </a:extLst>
          </p:cNvPr>
          <p:cNvSpPr/>
          <p:nvPr/>
        </p:nvSpPr>
        <p:spPr bwMode="auto">
          <a:xfrm>
            <a:off x="8172928" y="2773552"/>
            <a:ext cx="3943647" cy="1752654"/>
          </a:xfrm>
          <a:prstGeom prst="irregularSeal1">
            <a:avLst/>
          </a:prstGeom>
          <a:solidFill>
            <a:sysClr val="window" lastClr="FFFFFF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b="1">
                <a:latin typeface="Times New Roman"/>
                <a:cs typeface="Times New Roman"/>
              </a:rPr>
              <a:t>Total Losses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b="1">
                <a:latin typeface="Times New Roman"/>
                <a:cs typeface="Times New Roman"/>
              </a:rPr>
              <a:t>USD 137,940</a:t>
            </a:r>
            <a:endParaRPr lang="es-PE" b="1">
              <a:latin typeface="Times New Roman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4840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2.6 PARETO CHART 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4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F3802E63-4476-452E-975A-9441AA8918CD}"/>
              </a:ext>
            </a:extLst>
          </p:cNvPr>
          <p:cNvSpPr txBox="1"/>
          <p:nvPr/>
        </p:nvSpPr>
        <p:spPr>
          <a:xfrm>
            <a:off x="-1068575" y="1831866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s-CO" sz="1800" b="0" i="0" u="none" strike="noStrike">
                <a:solidFill>
                  <a:srgbClr val="000000"/>
                </a:solidFill>
                <a:effectLst/>
                <a:latin typeface="+mj-lt"/>
              </a:rPr>
              <a:t>NNVA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8D358DF-31C0-36FD-8E14-154A5528F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3758"/>
              </p:ext>
            </p:extLst>
          </p:nvPr>
        </p:nvGraphicFramePr>
        <p:xfrm>
          <a:off x="299118" y="2363804"/>
          <a:ext cx="3797275" cy="340570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827758">
                  <a:extLst>
                    <a:ext uri="{9D8B030D-6E8A-4147-A177-3AD203B41FA5}">
                      <a16:colId xmlns:a16="http://schemas.microsoft.com/office/drawing/2014/main" val="1487822153"/>
                    </a:ext>
                  </a:extLst>
                </a:gridCol>
                <a:gridCol w="969517">
                  <a:extLst>
                    <a:ext uri="{9D8B030D-6E8A-4147-A177-3AD203B41FA5}">
                      <a16:colId xmlns:a16="http://schemas.microsoft.com/office/drawing/2014/main" val="3396262573"/>
                    </a:ext>
                  </a:extLst>
                </a:gridCol>
              </a:tblGrid>
              <a:tr h="242367"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LOSS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effectLst/>
                        </a:rPr>
                        <a:t>USD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25873"/>
                  </a:ext>
                </a:extLst>
              </a:tr>
              <a:tr h="24236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Digestión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26,910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1221138"/>
                  </a:ext>
                </a:extLst>
              </a:tr>
              <a:tr h="242367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Evaluación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Resultados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24,089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9018642"/>
                  </a:ext>
                </a:extLst>
              </a:tr>
              <a:tr h="465345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Extracción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de GCMS,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HPLCMSMSy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AyG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16,604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31039657"/>
                  </a:ext>
                </a:extLst>
              </a:tr>
              <a:tr h="24236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Fisicoquimicos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9,861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6050658"/>
                  </a:ext>
                </a:extLst>
              </a:tr>
              <a:tr h="24236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 III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8,590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9188965"/>
                  </a:ext>
                </a:extLst>
              </a:tr>
              <a:tr h="24236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 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8,060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0612447"/>
                  </a:ext>
                </a:extLst>
              </a:tr>
              <a:tr h="24236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DATA Center / DATA Center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6,179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85965234"/>
                  </a:ext>
                </a:extLst>
              </a:tr>
              <a:tr h="24236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 2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6,173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69274303"/>
                  </a:ext>
                </a:extLst>
              </a:tr>
              <a:tr h="24236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Lectura de GCMS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6,002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29883912"/>
                  </a:ext>
                </a:extLst>
              </a:tr>
              <a:tr h="242367">
                <a:tc>
                  <a:txBody>
                    <a:bodyPr/>
                    <a:lstStyle/>
                    <a:p>
                      <a:pPr algn="ctr"/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Recepción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Muestras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5,312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4440151"/>
                  </a:ext>
                </a:extLst>
              </a:tr>
              <a:tr h="24236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Colorimetrica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4,919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5458663"/>
                  </a:ext>
                </a:extLst>
              </a:tr>
              <a:tr h="24236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de Lavado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4,041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16762966"/>
                  </a:ext>
                </a:extLst>
              </a:tr>
            </a:tbl>
          </a:graphicData>
        </a:graphic>
      </p:graphicFrame>
      <p:pic>
        <p:nvPicPr>
          <p:cNvPr id="25" name="Picture 25">
            <a:extLst>
              <a:ext uri="{FF2B5EF4-FFF2-40B4-BE49-F238E27FC236}">
                <a16:creationId xmlns:a16="http://schemas.microsoft.com/office/drawing/2014/main" id="{50A283D4-7714-F05F-4F63-F99F0C298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3242" y="2268704"/>
            <a:ext cx="7796463" cy="3751012"/>
          </a:xfrm>
          <a:prstGeom prst="rect">
            <a:avLst/>
          </a:prstGeom>
        </p:spPr>
      </p:pic>
      <p:sp>
        <p:nvSpPr>
          <p:cNvPr id="13" name="Explosion: 8 Points 4">
            <a:extLst>
              <a:ext uri="{FF2B5EF4-FFF2-40B4-BE49-F238E27FC236}">
                <a16:creationId xmlns:a16="http://schemas.microsoft.com/office/drawing/2014/main" id="{6396064E-7461-41B3-B7DE-9357983314D5}"/>
              </a:ext>
            </a:extLst>
          </p:cNvPr>
          <p:cNvSpPr/>
          <p:nvPr/>
        </p:nvSpPr>
        <p:spPr bwMode="auto">
          <a:xfrm>
            <a:off x="8196999" y="2755801"/>
            <a:ext cx="3943647" cy="1752654"/>
          </a:xfrm>
          <a:prstGeom prst="irregularSeal1">
            <a:avLst/>
          </a:prstGeom>
          <a:solidFill>
            <a:sysClr val="window" lastClr="FFFFFF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b="1">
                <a:latin typeface="Times New Roman"/>
                <a:cs typeface="Times New Roman"/>
              </a:rPr>
              <a:t>Total Losses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b="1">
                <a:latin typeface="Times New Roman"/>
                <a:cs typeface="Times New Roman"/>
              </a:rPr>
              <a:t>USD 132,234</a:t>
            </a:r>
            <a:endParaRPr lang="es-PE" b="1">
              <a:latin typeface="Times New Roman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4350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10" y="865045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2.6 COST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DEPLOYMET</a:t>
            </a: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4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F3802E63-4476-452E-975A-9441AA8918CD}"/>
              </a:ext>
            </a:extLst>
          </p:cNvPr>
          <p:cNvSpPr txBox="1"/>
          <p:nvPr/>
        </p:nvSpPr>
        <p:spPr>
          <a:xfrm>
            <a:off x="-453628" y="1858603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s-CO" sz="1800" b="0" i="0" u="none" strike="noStrike">
                <a:solidFill>
                  <a:srgbClr val="000000"/>
                </a:solidFill>
                <a:effectLst/>
                <a:latin typeface="+mj-lt"/>
              </a:rPr>
              <a:t>REGULATIONS &amp; ADJUSTMENTS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EF38F3D-F20A-0E28-B926-32FCCAEC5A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716730"/>
              </p:ext>
            </p:extLst>
          </p:nvPr>
        </p:nvGraphicFramePr>
        <p:xfrm>
          <a:off x="459539" y="2511926"/>
          <a:ext cx="2905611" cy="292134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68222">
                  <a:extLst>
                    <a:ext uri="{9D8B030D-6E8A-4147-A177-3AD203B41FA5}">
                      <a16:colId xmlns:a16="http://schemas.microsoft.com/office/drawing/2014/main" val="3476866662"/>
                    </a:ext>
                  </a:extLst>
                </a:gridCol>
                <a:gridCol w="1037389">
                  <a:extLst>
                    <a:ext uri="{9D8B030D-6E8A-4147-A177-3AD203B41FA5}">
                      <a16:colId xmlns:a16="http://schemas.microsoft.com/office/drawing/2014/main" val="1421747151"/>
                    </a:ext>
                  </a:extLst>
                </a:gridCol>
              </a:tblGrid>
              <a:tr h="3245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LOSS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USD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35616"/>
                  </a:ext>
                </a:extLst>
              </a:tr>
              <a:tr h="3245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 III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11,174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9796172"/>
                  </a:ext>
                </a:extLst>
              </a:tr>
              <a:tr h="3245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 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5,270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48947263"/>
                  </a:ext>
                </a:extLst>
              </a:tr>
              <a:tr h="3245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Filtros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4,982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60547376"/>
                  </a:ext>
                </a:extLst>
              </a:tr>
              <a:tr h="3245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Suelos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4,982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29257616"/>
                  </a:ext>
                </a:extLst>
              </a:tr>
              <a:tr h="3245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de Balanzas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4,954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5154793"/>
                  </a:ext>
                </a:extLst>
              </a:tr>
              <a:tr h="3245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de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Fisicoquimicos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4,954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4854358"/>
                  </a:ext>
                </a:extLst>
              </a:tr>
              <a:tr h="3245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Instrumental 2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1,757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5340460"/>
                  </a:ext>
                </a:extLst>
              </a:tr>
              <a:tr h="32459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Sala de DBO</a:t>
                      </a:r>
                    </a:p>
                  </a:txBody>
                  <a:tcPr marL="0" marR="0" marT="0" marB="0" anchor="ctr">
                    <a:solidFill>
                      <a:srgbClr val="FF6A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1,062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59221690"/>
                  </a:ext>
                </a:extLst>
              </a:tr>
            </a:tbl>
          </a:graphicData>
        </a:graphic>
      </p:graphicFrame>
      <p:pic>
        <p:nvPicPr>
          <p:cNvPr id="25" name="Picture 25">
            <a:extLst>
              <a:ext uri="{FF2B5EF4-FFF2-40B4-BE49-F238E27FC236}">
                <a16:creationId xmlns:a16="http://schemas.microsoft.com/office/drawing/2014/main" id="{6FE90C18-C5F0-8F2D-3F81-63E0689CE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1663" y="2362513"/>
            <a:ext cx="7315200" cy="3804025"/>
          </a:xfrm>
          <a:prstGeom prst="rect">
            <a:avLst/>
          </a:prstGeom>
        </p:spPr>
      </p:pic>
      <p:sp>
        <p:nvSpPr>
          <p:cNvPr id="13" name="Explosion: 8 Points 4">
            <a:extLst>
              <a:ext uri="{FF2B5EF4-FFF2-40B4-BE49-F238E27FC236}">
                <a16:creationId xmlns:a16="http://schemas.microsoft.com/office/drawing/2014/main" id="{8C3E7DF3-0A34-4F81-BC9B-06516FBF89DF}"/>
              </a:ext>
            </a:extLst>
          </p:cNvPr>
          <p:cNvSpPr/>
          <p:nvPr/>
        </p:nvSpPr>
        <p:spPr bwMode="auto">
          <a:xfrm>
            <a:off x="7475086" y="3001013"/>
            <a:ext cx="3943647" cy="1752654"/>
          </a:xfrm>
          <a:prstGeom prst="irregularSeal1">
            <a:avLst/>
          </a:prstGeom>
          <a:solidFill>
            <a:sysClr val="window" lastClr="FFFFFF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b="1">
                <a:latin typeface="Times New Roman"/>
                <a:cs typeface="Times New Roman"/>
              </a:rPr>
              <a:t>Total Losses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b="1">
                <a:latin typeface="Times New Roman"/>
                <a:cs typeface="Times New Roman"/>
              </a:rPr>
              <a:t>USD 39,136</a:t>
            </a:r>
            <a:endParaRPr lang="es-PE" b="1">
              <a:latin typeface="Times New Roman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5008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2.7 COST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DEPLOYMET</a:t>
            </a: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5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C7253F-6389-47A2-950E-F7342BFF587D}"/>
              </a:ext>
            </a:extLst>
          </p:cNvPr>
          <p:cNvSpPr txBox="1">
            <a:spLocks/>
          </p:cNvSpPr>
          <p:nvPr/>
        </p:nvSpPr>
        <p:spPr bwMode="auto">
          <a:xfrm>
            <a:off x="637857" y="1127912"/>
            <a:ext cx="1536192" cy="4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PE" sz="1800" b="1" kern="0" dirty="0">
                <a:solidFill>
                  <a:schemeClr val="tx1"/>
                </a:solidFill>
              </a:rPr>
              <a:t>D MATRIX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8FA863E-7234-466B-BE74-B507BF5C36AF}"/>
              </a:ext>
            </a:extLst>
          </p:cNvPr>
          <p:cNvSpPr txBox="1"/>
          <p:nvPr/>
        </p:nvSpPr>
        <p:spPr>
          <a:xfrm>
            <a:off x="2028074" y="1190642"/>
            <a:ext cx="451895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" sz="1600" kern="0" dirty="0">
                <a:latin typeface="Arial"/>
                <a:cs typeface="Arial" panose="020B0604020202020204"/>
              </a:rPr>
              <a:t>Prioritization of losses</a:t>
            </a:r>
            <a:endParaRPr lang="en-US" dirty="0">
              <a:latin typeface="Arial"/>
            </a:endParaRPr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2" name="Picture 42">
            <a:extLst>
              <a:ext uri="{FF2B5EF4-FFF2-40B4-BE49-F238E27FC236}">
                <a16:creationId xmlns:a16="http://schemas.microsoft.com/office/drawing/2014/main" id="{3853FBC0-C2D3-292D-F08B-DABA60C391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840" y="1681665"/>
            <a:ext cx="10474960" cy="2763150"/>
          </a:xfrm>
          <a:prstGeom prst="rect">
            <a:avLst/>
          </a:prstGeom>
        </p:spPr>
      </p:pic>
      <p:pic>
        <p:nvPicPr>
          <p:cNvPr id="51" name="Picture 51">
            <a:extLst>
              <a:ext uri="{FF2B5EF4-FFF2-40B4-BE49-F238E27FC236}">
                <a16:creationId xmlns:a16="http://schemas.microsoft.com/office/drawing/2014/main" id="{340FD368-03AA-8128-9C96-D04298D268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" y="4561860"/>
            <a:ext cx="6217920" cy="19100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C72D19E-2F0F-B654-80A9-CC5C442EB36F}"/>
              </a:ext>
            </a:extLst>
          </p:cNvPr>
          <p:cNvSpPr txBox="1"/>
          <p:nvPr/>
        </p:nvSpPr>
        <p:spPr>
          <a:xfrm>
            <a:off x="7152640" y="4785360"/>
            <a:ext cx="378968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PE" sz="1600" b="1" dirty="0">
                <a:latin typeface="Arial"/>
                <a:cs typeface="Segoe UI"/>
              </a:rPr>
              <a:t>ICE:</a:t>
            </a:r>
            <a:r>
              <a:rPr lang="en-US" sz="1600" b="1" dirty="0">
                <a:latin typeface="Arial"/>
                <a:cs typeface="Segoe UI"/>
              </a:rPr>
              <a:t>​</a:t>
            </a:r>
          </a:p>
          <a:p>
            <a:r>
              <a:rPr lang="es-PE" sz="1600" dirty="0" err="1">
                <a:latin typeface="Arial"/>
                <a:cs typeface="Segoe UI"/>
              </a:rPr>
              <a:t>The</a:t>
            </a:r>
            <a:r>
              <a:rPr lang="es-PE" sz="1600" dirty="0">
                <a:latin typeface="Arial"/>
                <a:cs typeface="Segoe UI"/>
              </a:rPr>
              <a:t> ICE </a:t>
            </a:r>
            <a:r>
              <a:rPr lang="es-PE" sz="1600" dirty="0" err="1">
                <a:latin typeface="Arial"/>
                <a:cs typeface="Segoe UI"/>
              </a:rPr>
              <a:t>index</a:t>
            </a:r>
            <a:r>
              <a:rPr lang="es-PE" sz="1600" dirty="0">
                <a:latin typeface="Arial"/>
                <a:cs typeface="Segoe UI"/>
              </a:rPr>
              <a:t> </a:t>
            </a:r>
            <a:r>
              <a:rPr lang="es-PE" sz="1600" dirty="0" err="1">
                <a:latin typeface="Arial"/>
                <a:cs typeface="Segoe UI"/>
              </a:rPr>
              <a:t>gives</a:t>
            </a:r>
            <a:r>
              <a:rPr lang="es-PE" sz="1600" dirty="0">
                <a:latin typeface="Arial"/>
                <a:cs typeface="Segoe UI"/>
              </a:rPr>
              <a:t> </a:t>
            </a:r>
            <a:r>
              <a:rPr lang="es-PE" sz="1600" dirty="0" err="1">
                <a:latin typeface="Arial"/>
                <a:cs typeface="Segoe UI"/>
              </a:rPr>
              <a:t>priority</a:t>
            </a:r>
            <a:r>
              <a:rPr lang="es-PE" sz="1600" dirty="0">
                <a:latin typeface="Arial"/>
                <a:cs typeface="Segoe UI"/>
              </a:rPr>
              <a:t> </a:t>
            </a:r>
            <a:r>
              <a:rPr lang="es-PE" sz="1600" dirty="0" err="1">
                <a:latin typeface="Arial"/>
                <a:cs typeface="Segoe UI"/>
              </a:rPr>
              <a:t>to</a:t>
            </a:r>
            <a:r>
              <a:rPr lang="es-PE" sz="1600" dirty="0">
                <a:latin typeface="Arial"/>
                <a:cs typeface="Segoe UI"/>
              </a:rPr>
              <a:t> </a:t>
            </a:r>
            <a:r>
              <a:rPr lang="es-PE" sz="1600" dirty="0" err="1">
                <a:latin typeface="Arial"/>
                <a:cs typeface="Segoe UI"/>
              </a:rPr>
              <a:t>those</a:t>
            </a:r>
            <a:r>
              <a:rPr lang="es-PE" sz="1600" dirty="0">
                <a:latin typeface="Arial"/>
                <a:cs typeface="Segoe UI"/>
              </a:rPr>
              <a:t> </a:t>
            </a:r>
            <a:r>
              <a:rPr lang="es-PE" sz="1600" dirty="0" err="1">
                <a:latin typeface="Arial"/>
                <a:cs typeface="Segoe UI"/>
              </a:rPr>
              <a:t>losses</a:t>
            </a:r>
            <a:r>
              <a:rPr lang="es-PE" sz="1600" dirty="0">
                <a:latin typeface="Arial"/>
                <a:cs typeface="Segoe UI"/>
              </a:rPr>
              <a:t> </a:t>
            </a:r>
            <a:r>
              <a:rPr lang="es-PE" sz="1600" dirty="0" err="1">
                <a:latin typeface="Arial"/>
                <a:cs typeface="Segoe UI"/>
              </a:rPr>
              <a:t>which</a:t>
            </a:r>
            <a:r>
              <a:rPr lang="es-PE" sz="1600" dirty="0">
                <a:latin typeface="Arial"/>
                <a:cs typeface="Segoe UI"/>
              </a:rPr>
              <a:t> </a:t>
            </a:r>
            <a:r>
              <a:rPr lang="es-PE" sz="1600" dirty="0" err="1">
                <a:latin typeface="Arial"/>
                <a:cs typeface="Segoe UI"/>
              </a:rPr>
              <a:t>should</a:t>
            </a:r>
            <a:r>
              <a:rPr lang="es-PE" sz="1600" dirty="0">
                <a:latin typeface="Arial"/>
                <a:cs typeface="Segoe UI"/>
              </a:rPr>
              <a:t> be </a:t>
            </a:r>
            <a:r>
              <a:rPr lang="es-PE" sz="1600" dirty="0" err="1">
                <a:latin typeface="Arial"/>
                <a:cs typeface="Segoe UI"/>
              </a:rPr>
              <a:t>attackd</a:t>
            </a:r>
            <a:r>
              <a:rPr lang="es-PE" sz="1600" dirty="0">
                <a:latin typeface="Arial"/>
                <a:cs typeface="Segoe UI"/>
              </a:rPr>
              <a:t> </a:t>
            </a:r>
            <a:r>
              <a:rPr lang="es-PE" sz="1600" dirty="0" err="1">
                <a:latin typeface="Arial"/>
                <a:cs typeface="Segoe UI"/>
              </a:rPr>
              <a:t>first</a:t>
            </a:r>
            <a:r>
              <a:rPr lang="es-PE" sz="1600" dirty="0">
                <a:latin typeface="Arial"/>
                <a:cs typeface="Segoe UI"/>
              </a:rPr>
              <a:t>. </a:t>
            </a:r>
            <a:r>
              <a:rPr lang="es-PE" sz="1600" dirty="0" err="1">
                <a:latin typeface="Arial"/>
                <a:cs typeface="Segoe UI"/>
              </a:rPr>
              <a:t>The</a:t>
            </a:r>
            <a:r>
              <a:rPr lang="es-PE" sz="1600" dirty="0">
                <a:latin typeface="Arial"/>
                <a:cs typeface="Segoe UI"/>
              </a:rPr>
              <a:t> criterio </a:t>
            </a:r>
            <a:r>
              <a:rPr lang="es-PE" sz="1600" dirty="0" err="1">
                <a:latin typeface="Arial"/>
                <a:cs typeface="Segoe UI"/>
              </a:rPr>
              <a:t>for</a:t>
            </a:r>
            <a:r>
              <a:rPr lang="es-PE" sz="1600" dirty="0">
                <a:latin typeface="Arial"/>
                <a:cs typeface="Segoe UI"/>
              </a:rPr>
              <a:t> </a:t>
            </a:r>
            <a:r>
              <a:rPr lang="es-PE" sz="1600" dirty="0" err="1">
                <a:latin typeface="Arial"/>
                <a:cs typeface="Segoe UI"/>
              </a:rPr>
              <a:t>the</a:t>
            </a:r>
            <a:r>
              <a:rPr lang="es-PE" sz="1600" dirty="0">
                <a:latin typeface="Arial"/>
                <a:cs typeface="Segoe UI"/>
              </a:rPr>
              <a:t> selección are </a:t>
            </a:r>
            <a:r>
              <a:rPr lang="es-PE" sz="1600" dirty="0" err="1">
                <a:latin typeface="Arial"/>
                <a:cs typeface="Segoe UI"/>
              </a:rPr>
              <a:t>Impac</a:t>
            </a:r>
            <a:r>
              <a:rPr lang="es-PE" sz="1600" dirty="0">
                <a:latin typeface="Arial"/>
                <a:cs typeface="Segoe UI"/>
              </a:rPr>
              <a:t>, </a:t>
            </a:r>
            <a:r>
              <a:rPr lang="es-PE" sz="1600" dirty="0" err="1">
                <a:latin typeface="Arial"/>
                <a:cs typeface="Segoe UI"/>
              </a:rPr>
              <a:t>Cost</a:t>
            </a:r>
            <a:r>
              <a:rPr lang="es-PE" sz="1600" dirty="0">
                <a:latin typeface="Arial"/>
                <a:cs typeface="Segoe UI"/>
              </a:rPr>
              <a:t> and </a:t>
            </a:r>
            <a:r>
              <a:rPr lang="es-PE" sz="1600" dirty="0" err="1">
                <a:latin typeface="Arial"/>
                <a:cs typeface="Segoe UI"/>
              </a:rPr>
              <a:t>Easiness</a:t>
            </a:r>
            <a:r>
              <a:rPr lang="es-PE" sz="1600" dirty="0">
                <a:latin typeface="Arial"/>
                <a:cs typeface="Segoe UI"/>
              </a:rPr>
              <a:t>.</a:t>
            </a:r>
            <a:r>
              <a:rPr lang="en-US" sz="1600" dirty="0">
                <a:latin typeface="Arial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126201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2.7 COST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DEPLOYMET</a:t>
            </a: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5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C7253F-6389-47A2-950E-F7342BFF587D}"/>
              </a:ext>
            </a:extLst>
          </p:cNvPr>
          <p:cNvSpPr txBox="1">
            <a:spLocks/>
          </p:cNvSpPr>
          <p:nvPr/>
        </p:nvSpPr>
        <p:spPr bwMode="auto">
          <a:xfrm>
            <a:off x="637857" y="1127912"/>
            <a:ext cx="1536192" cy="4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PE" sz="1800" b="1" kern="0" dirty="0">
                <a:solidFill>
                  <a:schemeClr val="tx1"/>
                </a:solidFill>
              </a:rPr>
              <a:t>D MATRIX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8FA863E-7234-466B-BE74-B507BF5C36AF}"/>
              </a:ext>
            </a:extLst>
          </p:cNvPr>
          <p:cNvSpPr txBox="1"/>
          <p:nvPr/>
        </p:nvSpPr>
        <p:spPr>
          <a:xfrm>
            <a:off x="2028074" y="1190642"/>
            <a:ext cx="451895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" sz="1600" kern="0" dirty="0">
                <a:latin typeface="Arial"/>
                <a:cs typeface="Arial" panose="020B0604020202020204"/>
              </a:rPr>
              <a:t>Prioritization of losses</a:t>
            </a:r>
            <a:endParaRPr lang="en-US" dirty="0">
              <a:latin typeface="Arial"/>
            </a:endParaRPr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BC72D19E-2F0F-B654-80A9-CC5C442EB36F}"/>
              </a:ext>
            </a:extLst>
          </p:cNvPr>
          <p:cNvSpPr txBox="1"/>
          <p:nvPr/>
        </p:nvSpPr>
        <p:spPr>
          <a:xfrm>
            <a:off x="8575040" y="3119120"/>
            <a:ext cx="312928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PE" sz="1600" dirty="0" err="1">
                <a:latin typeface="Arial"/>
                <a:cs typeface="Arial"/>
              </a:rPr>
              <a:t>The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number</a:t>
            </a:r>
            <a:r>
              <a:rPr lang="es-PE" sz="1600" dirty="0">
                <a:latin typeface="Arial"/>
                <a:cs typeface="Arial"/>
              </a:rPr>
              <a:t> of Projects (145) are </a:t>
            </a:r>
            <a:r>
              <a:rPr lang="es-PE" sz="1600" dirty="0" err="1">
                <a:latin typeface="Arial"/>
                <a:cs typeface="Arial"/>
              </a:rPr>
              <a:t>classified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by</a:t>
            </a:r>
            <a:r>
              <a:rPr lang="es-PE" sz="1600" dirty="0">
                <a:latin typeface="Arial"/>
                <a:cs typeface="Arial"/>
              </a:rPr>
              <a:t> WCS pillar and </a:t>
            </a:r>
            <a:r>
              <a:rPr lang="es-PE" sz="1600" dirty="0" err="1">
                <a:latin typeface="Arial"/>
                <a:cs typeface="Arial"/>
              </a:rPr>
              <a:t>they</a:t>
            </a:r>
            <a:r>
              <a:rPr lang="es-PE" sz="1600" dirty="0">
                <a:latin typeface="Arial"/>
                <a:cs typeface="Arial"/>
              </a:rPr>
              <a:t> are </a:t>
            </a:r>
            <a:r>
              <a:rPr lang="es-PE" sz="1600" dirty="0" err="1">
                <a:latin typeface="Arial"/>
                <a:cs typeface="Arial"/>
              </a:rPr>
              <a:t>also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ordered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by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amount</a:t>
            </a:r>
            <a:r>
              <a:rPr lang="es-PE" sz="1600" dirty="0">
                <a:latin typeface="Arial"/>
                <a:cs typeface="Arial"/>
              </a:rPr>
              <a:t> in USD </a:t>
            </a:r>
            <a:r>
              <a:rPr lang="es-PE" sz="1600" dirty="0" err="1">
                <a:latin typeface="Arial"/>
                <a:cs typeface="Arial"/>
              </a:rPr>
              <a:t>to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know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the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contribution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for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the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savings</a:t>
            </a:r>
            <a:r>
              <a:rPr lang="es-PE" sz="1600" dirty="0">
                <a:latin typeface="Arial"/>
                <a:cs typeface="Arial"/>
              </a:rPr>
              <a:t> of each Pillar</a:t>
            </a:r>
            <a:endParaRPr lang="es-PE" dirty="0">
              <a:cs typeface="Arial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744BD1B-10B5-75B2-A28A-665781D5D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54306"/>
              </p:ext>
            </p:extLst>
          </p:nvPr>
        </p:nvGraphicFramePr>
        <p:xfrm>
          <a:off x="586740" y="1701800"/>
          <a:ext cx="2702559" cy="200025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166414144"/>
                    </a:ext>
                  </a:extLst>
                </a:gridCol>
                <a:gridCol w="1605279">
                  <a:extLst>
                    <a:ext uri="{9D8B030D-6E8A-4147-A177-3AD203B41FA5}">
                      <a16:colId xmlns:a16="http://schemas.microsoft.com/office/drawing/2014/main" val="2959044742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Pilar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N° Proyectos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4292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FI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27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910421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23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419984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PD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22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45290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LCS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74582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QC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243696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WO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16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771583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AM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14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4410606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ENV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755497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TOTAL 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145</a:t>
                      </a:r>
                    </a:p>
                  </a:txBody>
                  <a:tcPr marL="0" marR="0" marT="0" marB="0" anchor="ctr"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2969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D9DB7E4-E72A-7997-0017-769BC3B77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437912"/>
              </p:ext>
            </p:extLst>
          </p:nvPr>
        </p:nvGraphicFramePr>
        <p:xfrm>
          <a:off x="505460" y="4424680"/>
          <a:ext cx="2793999" cy="193167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76959">
                  <a:extLst>
                    <a:ext uri="{9D8B030D-6E8A-4147-A177-3AD203B41FA5}">
                      <a16:colId xmlns:a16="http://schemas.microsoft.com/office/drawing/2014/main" val="2958489669"/>
                    </a:ext>
                  </a:extLst>
                </a:gridCol>
                <a:gridCol w="1717040">
                  <a:extLst>
                    <a:ext uri="{9D8B030D-6E8A-4147-A177-3AD203B41FA5}">
                      <a16:colId xmlns:a16="http://schemas.microsoft.com/office/drawing/2014/main" val="387958363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Pilar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Monto (USD)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158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PM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357140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592446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PD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169245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63045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WO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132234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11912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FI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74247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47420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LCS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68695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49279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AM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49948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333027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QC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41279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9447768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ENV</a:t>
                      </a:r>
                    </a:p>
                  </a:txBody>
                  <a:tcPr marL="0" marR="0" marT="0" marB="0" anchor="ctr"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76379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TOTAL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893047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4115962"/>
                  </a:ext>
                </a:extLst>
              </a:tr>
            </a:tbl>
          </a:graphicData>
        </a:graphic>
      </p:graphicFrame>
      <p:pic>
        <p:nvPicPr>
          <p:cNvPr id="34" name="Picture 34">
            <a:extLst>
              <a:ext uri="{FF2B5EF4-FFF2-40B4-BE49-F238E27FC236}">
                <a16:creationId xmlns:a16="http://schemas.microsoft.com/office/drawing/2014/main" id="{5C05F26E-A539-598E-FF3A-A0355479F8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4560" y="1588581"/>
            <a:ext cx="4074160" cy="2461638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6546955C-4F43-6112-65D7-2DC5D1164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560" y="4169221"/>
            <a:ext cx="4074160" cy="24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44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2.8 COST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DEPLOYMET</a:t>
            </a: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6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C7253F-6389-47A2-950E-F7342BFF587D}"/>
              </a:ext>
            </a:extLst>
          </p:cNvPr>
          <p:cNvSpPr txBox="1">
            <a:spLocks/>
          </p:cNvSpPr>
          <p:nvPr/>
        </p:nvSpPr>
        <p:spPr bwMode="auto">
          <a:xfrm>
            <a:off x="465137" y="1127912"/>
            <a:ext cx="1780032" cy="4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PE" sz="1800" b="1" kern="0" dirty="0" err="1">
                <a:solidFill>
                  <a:schemeClr val="tx1"/>
                </a:solidFill>
              </a:rPr>
              <a:t>E+f</a:t>
            </a:r>
            <a:r>
              <a:rPr lang="es-PE" sz="1800" b="1" kern="0" dirty="0">
                <a:solidFill>
                  <a:schemeClr val="tx1"/>
                </a:solidFill>
              </a:rPr>
              <a:t> MATRIX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8FA863E-7234-466B-BE74-B507BF5C36AF}"/>
              </a:ext>
            </a:extLst>
          </p:cNvPr>
          <p:cNvSpPr txBox="1"/>
          <p:nvPr/>
        </p:nvSpPr>
        <p:spPr>
          <a:xfrm>
            <a:off x="2160154" y="1190642"/>
            <a:ext cx="8948715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" sz="1600" kern="0" dirty="0">
                <a:latin typeface="Arial"/>
                <a:cs typeface="Arial" panose="020B0604020202020204"/>
              </a:rPr>
              <a:t>Establish Loss Elimination Projects and Hard Savings Tracking</a:t>
            </a:r>
            <a:endParaRPr lang="en-US" dirty="0"/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BC72D19E-2F0F-B654-80A9-CC5C442EB36F}"/>
              </a:ext>
            </a:extLst>
          </p:cNvPr>
          <p:cNvSpPr txBox="1"/>
          <p:nvPr/>
        </p:nvSpPr>
        <p:spPr>
          <a:xfrm>
            <a:off x="7203440" y="4663440"/>
            <a:ext cx="435864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PE" sz="1600" dirty="0">
                <a:latin typeface="Arial"/>
                <a:cs typeface="Arial"/>
              </a:rPr>
              <a:t>In </a:t>
            </a:r>
            <a:r>
              <a:rPr lang="es-PE" sz="1600" dirty="0" err="1">
                <a:latin typeface="Arial"/>
                <a:cs typeface="Arial"/>
              </a:rPr>
              <a:t>the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last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quarter</a:t>
            </a:r>
            <a:r>
              <a:rPr lang="es-PE" sz="1600" dirty="0">
                <a:latin typeface="Arial"/>
                <a:cs typeface="Arial"/>
              </a:rPr>
              <a:t> of </a:t>
            </a:r>
            <a:r>
              <a:rPr lang="es-PE" sz="1600" dirty="0" err="1">
                <a:latin typeface="Arial"/>
                <a:cs typeface="Arial"/>
              </a:rPr>
              <a:t>the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year</a:t>
            </a:r>
            <a:r>
              <a:rPr lang="es-PE" sz="1600" dirty="0">
                <a:latin typeface="Arial"/>
                <a:cs typeface="Arial"/>
              </a:rPr>
              <a:t>, </a:t>
            </a:r>
            <a:r>
              <a:rPr lang="es-PE" sz="1600" dirty="0" err="1">
                <a:latin typeface="Arial"/>
                <a:cs typeface="Arial"/>
              </a:rPr>
              <a:t>they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considered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attacking</a:t>
            </a:r>
            <a:r>
              <a:rPr lang="es-PE" sz="1600" dirty="0">
                <a:latin typeface="Arial"/>
                <a:cs typeface="Arial"/>
              </a:rPr>
              <a:t> 19 Projects. </a:t>
            </a:r>
            <a:r>
              <a:rPr lang="es-PE" sz="1600" dirty="0" err="1">
                <a:latin typeface="Arial"/>
                <a:cs typeface="Arial"/>
              </a:rPr>
              <a:t>Attacking</a:t>
            </a:r>
            <a:r>
              <a:rPr lang="es-PE" sz="1600" dirty="0">
                <a:latin typeface="Arial"/>
                <a:cs typeface="Arial"/>
              </a:rPr>
              <a:t> 17% of </a:t>
            </a:r>
            <a:r>
              <a:rPr lang="es-PE" sz="1600" dirty="0" err="1">
                <a:latin typeface="Arial"/>
                <a:cs typeface="Arial"/>
              </a:rPr>
              <a:t>the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Waste</a:t>
            </a:r>
            <a:r>
              <a:rPr lang="es-PE" sz="1600" dirty="0">
                <a:latin typeface="Arial"/>
                <a:cs typeface="Arial"/>
              </a:rPr>
              <a:t>. (149,523 USD).
</a:t>
            </a:r>
            <a:r>
              <a:rPr lang="es-PE" sz="1600" dirty="0" err="1">
                <a:latin typeface="Arial"/>
                <a:cs typeface="Arial"/>
              </a:rPr>
              <a:t>To</a:t>
            </a:r>
            <a:r>
              <a:rPr lang="es-PE" sz="1600" dirty="0">
                <a:latin typeface="Arial"/>
                <a:cs typeface="Arial"/>
              </a:rPr>
              <a:t> date, 12 </a:t>
            </a:r>
            <a:r>
              <a:rPr lang="es-PE" sz="1600" dirty="0" err="1">
                <a:latin typeface="Arial"/>
                <a:cs typeface="Arial"/>
              </a:rPr>
              <a:t>projects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have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been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closed</a:t>
            </a:r>
            <a:r>
              <a:rPr lang="es-PE" sz="1600" dirty="0">
                <a:latin typeface="Arial"/>
                <a:cs typeface="Arial"/>
              </a:rPr>
              <a:t> and </a:t>
            </a:r>
            <a:r>
              <a:rPr lang="es-PE" sz="1600" dirty="0" err="1">
                <a:latin typeface="Arial"/>
                <a:cs typeface="Arial"/>
              </a:rPr>
              <a:t>others</a:t>
            </a:r>
            <a:r>
              <a:rPr lang="es-PE" sz="1600" dirty="0">
                <a:latin typeface="Arial"/>
                <a:cs typeface="Arial"/>
              </a:rPr>
              <a:t> are </a:t>
            </a:r>
            <a:r>
              <a:rPr lang="es-PE" sz="1600" dirty="0" err="1">
                <a:latin typeface="Arial"/>
                <a:cs typeface="Arial"/>
              </a:rPr>
              <a:t>being</a:t>
            </a:r>
            <a:r>
              <a:rPr lang="es-PE" sz="1600" dirty="0">
                <a:latin typeface="Arial"/>
                <a:cs typeface="Arial"/>
              </a:rPr>
              <a:t> </a:t>
            </a:r>
            <a:r>
              <a:rPr lang="es-PE" sz="1600" dirty="0" err="1">
                <a:latin typeface="Arial"/>
                <a:cs typeface="Arial"/>
              </a:rPr>
              <a:t>calculated</a:t>
            </a:r>
            <a:r>
              <a:rPr lang="es-PE" sz="1600" dirty="0">
                <a:latin typeface="Arial"/>
                <a:cs typeface="Arial"/>
              </a:rPr>
              <a:t>.</a:t>
            </a:r>
            <a:endParaRPr lang="en-US" dirty="0">
              <a:cs typeface="Arial"/>
            </a:endParaRPr>
          </a:p>
        </p:txBody>
      </p:sp>
      <p:pic>
        <p:nvPicPr>
          <p:cNvPr id="47" name="Picture 47">
            <a:extLst>
              <a:ext uri="{FF2B5EF4-FFF2-40B4-BE49-F238E27FC236}">
                <a16:creationId xmlns:a16="http://schemas.microsoft.com/office/drawing/2014/main" id="{BA634C6F-3790-7754-8224-61233CFEB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" y="1815252"/>
            <a:ext cx="11104880" cy="2597575"/>
          </a:xfrm>
          <a:prstGeom prst="rect">
            <a:avLst/>
          </a:prstGeom>
        </p:spPr>
      </p:pic>
      <p:pic>
        <p:nvPicPr>
          <p:cNvPr id="48" name="Picture 48">
            <a:extLst>
              <a:ext uri="{FF2B5EF4-FFF2-40B4-BE49-F238E27FC236}">
                <a16:creationId xmlns:a16="http://schemas.microsoft.com/office/drawing/2014/main" id="{C5A39856-B4BB-3B5F-909A-956AE0B08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60" y="4660583"/>
            <a:ext cx="6421120" cy="183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73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5392738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2.8 COST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DEPLOYMET</a:t>
            </a: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 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STEP </a:t>
            </a:r>
            <a:r>
              <a:rPr lang="es-PE" sz="2800" kern="0" cap="all" dirty="0">
                <a:solidFill>
                  <a:srgbClr val="FF6600"/>
                </a:solidFill>
                <a:latin typeface="Arial"/>
              </a:rPr>
              <a:t>6</a:t>
            </a:r>
            <a:endParaRPr kumimoji="0" lang="es-PE" sz="2800" b="0" i="0" u="none" strike="noStrike" kern="0" cap="all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C7253F-6389-47A2-950E-F7342BFF587D}"/>
              </a:ext>
            </a:extLst>
          </p:cNvPr>
          <p:cNvSpPr txBox="1">
            <a:spLocks/>
          </p:cNvSpPr>
          <p:nvPr/>
        </p:nvSpPr>
        <p:spPr bwMode="auto">
          <a:xfrm>
            <a:off x="465137" y="1127912"/>
            <a:ext cx="3170692" cy="45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PE" sz="1800" b="1" kern="0" dirty="0">
                <a:solidFill>
                  <a:schemeClr val="tx1"/>
                </a:solidFill>
              </a:rPr>
              <a:t>A MATRIX </a:t>
            </a:r>
            <a:r>
              <a:rPr lang="es-PE" sz="1800" b="1" kern="0" dirty="0" err="1">
                <a:solidFill>
                  <a:schemeClr val="tx1"/>
                </a:solidFill>
              </a:rPr>
              <a:t>cuantitative</a:t>
            </a:r>
            <a:endParaRPr lang="es-PE" sz="1800" b="1" kern="0" dirty="0">
              <a:solidFill>
                <a:schemeClr val="tx1"/>
              </a:solidFill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A8FA863E-7234-466B-BE74-B507BF5C36AF}"/>
              </a:ext>
            </a:extLst>
          </p:cNvPr>
          <p:cNvSpPr txBox="1"/>
          <p:nvPr/>
        </p:nvSpPr>
        <p:spPr>
          <a:xfrm>
            <a:off x="3635829" y="1180345"/>
            <a:ext cx="7875812" cy="3385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" sz="1600" kern="0" dirty="0">
                <a:latin typeface="Arial"/>
                <a:cs typeface="Arial" panose="020B0604020202020204"/>
              </a:rPr>
              <a:t>Real Impact for the A Matrix Cualitative</a:t>
            </a:r>
            <a:endParaRPr lang="en-US" dirty="0"/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BC72D19E-2F0F-B654-80A9-CC5C442EB36F}"/>
              </a:ext>
            </a:extLst>
          </p:cNvPr>
          <p:cNvSpPr txBox="1"/>
          <p:nvPr/>
        </p:nvSpPr>
        <p:spPr>
          <a:xfrm>
            <a:off x="9339942" y="2373086"/>
            <a:ext cx="230777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Arial"/>
              </a:rPr>
              <a:t>The Quantitative Matrix A is elaborated to elaborate the following matrix and it is no longer only qualitative but it does not give it a real impact that was not previously considered</a:t>
            </a:r>
            <a:endParaRPr lang="en-US" dirty="0">
              <a:cs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B58D50-5896-4843-B99B-7E5960285E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190" y="2025040"/>
            <a:ext cx="8759910" cy="41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037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20D3B4-CE23-4ADC-8922-28AB7A5A7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38" y="614364"/>
            <a:ext cx="10364144" cy="443198"/>
          </a:xfrm>
        </p:spPr>
        <p:txBody>
          <a:bodyPr/>
          <a:lstStyle/>
          <a:p>
            <a:r>
              <a:rPr lang="es-PE" sz="2800" dirty="0">
                <a:latin typeface="+mn-lt"/>
              </a:rPr>
              <a:t>2.9 </a:t>
            </a:r>
            <a:r>
              <a:rPr lang="en-US" sz="2800" dirty="0">
                <a:latin typeface="+mn-lt"/>
              </a:rPr>
              <a:t>PROJECT REVIEW WITH FINANCE AREA</a:t>
            </a:r>
            <a:endParaRPr lang="es-PE" sz="2800" dirty="0">
              <a:latin typeface="+mn-l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1B1284-F45F-42BD-A080-FCB3598A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558447"/>
            <a:ext cx="5238751" cy="19859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54BE3D-873E-43EC-BB9E-A53C1992F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103" y="1324009"/>
            <a:ext cx="5047593" cy="28328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4B26790-2956-4CEF-9455-E5D5771C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5" y="3929061"/>
            <a:ext cx="3884886" cy="20949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BCFF413-317D-4307-95E1-FDA41937B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383" y="4289204"/>
            <a:ext cx="4044513" cy="215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5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 dirty="0"/>
              <a:t>1.2 KPI &amp; KAI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29000" y="2441528"/>
            <a:ext cx="10586603" cy="3284358"/>
          </a:xfrm>
          <a:prstGeom prst="rect">
            <a:avLst/>
          </a:prstGeom>
          <a:solidFill>
            <a:schemeClr val="bg1"/>
          </a:solidFill>
          <a:ln w="22225" cap="rnd">
            <a:solidFill>
              <a:srgbClr val="FF6600"/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 txBox="1">
            <a:spLocks/>
          </p:cNvSpPr>
          <p:nvPr/>
        </p:nvSpPr>
        <p:spPr>
          <a:xfrm>
            <a:off x="7250313" y="2857975"/>
            <a:ext cx="3997007" cy="19544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endParaRPr kumimoji="0" lang="es-CO" sz="14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lang="en"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Number </a:t>
            </a:r>
            <a:r>
              <a:rPr kumimoji="0" lang="en" sz="16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of people involved</a:t>
            </a:r>
            <a:r>
              <a:rPr lang="en"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 in understanding and applying the WCS methodology and in the waste register</a:t>
            </a:r>
            <a:endParaRPr lang="es-CO" sz="1600" b="0" i="0" u="none" strike="noStrike" kern="1200" cap="none" spc="-5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528320" algn="l"/>
              </a:tabLst>
              <a:defRPr/>
            </a:pPr>
            <a:r>
              <a:rPr lang="en"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rPr>
              <a:t>Revision of the Matrices every year, and subsequently maximum semester</a:t>
            </a:r>
            <a:endParaRPr lang="en" sz="1600" i="0" strike="noStrike" kern="1200" cap="none" spc="-5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"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cs typeface="Arial"/>
              </a:rPr>
              <a:t>Number of projects carried out from E Matrix.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s-PE" sz="1600" spc="-5" dirty="0" err="1">
                <a:ea typeface="+mj-lt"/>
                <a:cs typeface="+mj-lt"/>
              </a:rPr>
              <a:t>Number</a:t>
            </a:r>
            <a:r>
              <a:rPr lang="es-PE" sz="1600" spc="-5" dirty="0">
                <a:ea typeface="+mj-lt"/>
                <a:cs typeface="+mj-lt"/>
              </a:rPr>
              <a:t> of </a:t>
            </a:r>
            <a:r>
              <a:rPr lang="es-PE" sz="1600" spc="-5" dirty="0" err="1">
                <a:ea typeface="+mj-lt"/>
                <a:cs typeface="+mj-lt"/>
              </a:rPr>
              <a:t>people</a:t>
            </a:r>
            <a:r>
              <a:rPr lang="es-PE" sz="1600" spc="-5" dirty="0">
                <a:ea typeface="+mj-lt"/>
                <a:cs typeface="+mj-lt"/>
              </a:rPr>
              <a:t> </a:t>
            </a:r>
            <a:r>
              <a:rPr lang="es-PE" sz="1600" spc="-5" dirty="0" err="1">
                <a:ea typeface="+mj-lt"/>
                <a:cs typeface="+mj-lt"/>
              </a:rPr>
              <a:t>involved</a:t>
            </a:r>
            <a:r>
              <a:rPr lang="es-PE" sz="1600" spc="-5" dirty="0">
                <a:ea typeface="+mj-lt"/>
                <a:cs typeface="+mj-lt"/>
              </a:rPr>
              <a:t> in </a:t>
            </a:r>
            <a:r>
              <a:rPr lang="es-PE" sz="1600" spc="-5" dirty="0" err="1">
                <a:ea typeface="+mj-lt"/>
                <a:cs typeface="+mj-lt"/>
              </a:rPr>
              <a:t>projects</a:t>
            </a:r>
            <a:endParaRPr lang="en" sz="1600" b="0" i="0" u="none" strike="noStrike" kern="1200" cap="none" spc="-5" normalizeH="0" baseline="0" noProof="0" dirty="0" err="1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" sz="1600" spc="-5" dirty="0">
              <a:solidFill>
                <a:srgbClr val="0D0D0D"/>
              </a:solidFill>
              <a:latin typeface="Arial" panose="020B0604020202020204"/>
              <a:cs typeface="Arial" panose="020B0604020202020204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" sz="1600" spc="-5" dirty="0">
              <a:solidFill>
                <a:srgbClr val="0D0D0D"/>
              </a:solidFill>
              <a:latin typeface="Arial" panose="020B0604020202020204"/>
              <a:cs typeface="Arial" panose="020B0604020202020204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" sz="1600" spc="-5" dirty="0">
              <a:solidFill>
                <a:srgbClr val="0D0D0D"/>
              </a:solidFill>
              <a:latin typeface="Arial" panose="020B0604020202020204"/>
              <a:cs typeface="Arial" panose="020B0604020202020204"/>
            </a:endParaRPr>
          </a:p>
          <a:p>
            <a:pPr marL="527685" lvl="1" indent="-172720">
              <a:lnSpc>
                <a:spcPct val="100000"/>
              </a:lnSpc>
              <a:spcBef>
                <a:spcPts val="655"/>
              </a:spcBef>
              <a:buChar char="•"/>
              <a:defRPr/>
            </a:pPr>
            <a:endParaRPr lang="en-US" sz="1400" dirty="0">
              <a:solidFill>
                <a:srgbClr val="000000"/>
              </a:solidFill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defRPr/>
            </a:pPr>
            <a:endParaRPr lang="en-US" sz="2200" dirty="0">
              <a:solidFill>
                <a:srgbClr val="FF6600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10FF2C-1764-4B4A-9C82-AEC0EBD2A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53" y="2075802"/>
            <a:ext cx="3643566" cy="5953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F66C70-7D27-4314-B063-2AFCB860E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691" y="2089657"/>
            <a:ext cx="3643566" cy="58821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73F645-1DF9-40A7-979D-BAEB0E48028B}"/>
              </a:ext>
            </a:extLst>
          </p:cNvPr>
          <p:cNvSpPr txBox="1">
            <a:spLocks/>
          </p:cNvSpPr>
          <p:nvPr/>
        </p:nvSpPr>
        <p:spPr>
          <a:xfrm>
            <a:off x="1317656" y="2633532"/>
            <a:ext cx="5061374" cy="39591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>
                <a:tab pos="457200" algn="l"/>
              </a:tabLst>
              <a:defRPr/>
            </a:pPr>
            <a:endParaRPr kumimoji="0" lang="es-CO" sz="16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j-ea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cs typeface="Arial"/>
              </a:rPr>
              <a:t>Actual 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cs typeface="Arial"/>
              </a:rPr>
              <a:t>Hard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cs typeface="Arial"/>
              </a:rPr>
              <a:t> 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cs typeface="Arial"/>
              </a:rPr>
              <a:t>Savings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cs typeface="Arial"/>
              </a:rPr>
              <a:t> YTD [%] 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(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savings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can be 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achieved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by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eliminating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loss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and 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waste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).</a:t>
            </a:r>
          </a:p>
          <a:p>
            <a:pPr>
              <a:tabLst>
                <a:tab pos="457200" algn="l"/>
              </a:tabLst>
              <a:defRPr/>
            </a:pP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      Target &gt; 0.3% del Perimeter WCS 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for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the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2022 and</a:t>
            </a:r>
          </a:p>
          <a:p>
            <a:pPr>
              <a:tabLst>
                <a:tab pos="457200" algn="l"/>
              </a:tabLst>
              <a:defRPr/>
            </a:pP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     Target &gt;  3% 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for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</a:t>
            </a:r>
            <a:r>
              <a:rPr lang="es-PE" sz="1600" spc="-5" dirty="0" err="1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the</a:t>
            </a:r>
            <a:r>
              <a:rPr lang="es-PE" sz="1600" spc="-5" dirty="0">
                <a:solidFill>
                  <a:schemeClr val="tx1">
                    <a:lumMod val="95000"/>
                    <a:lumOff val="5000"/>
                  </a:schemeClr>
                </a:solidFill>
                <a:ea typeface="+mj-lt"/>
                <a:cs typeface="+mj-lt"/>
              </a:rPr>
              <a:t> 2023</a:t>
            </a:r>
            <a:endParaRPr lang="es-PE" sz="1600" spc="-5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s-PE" sz="1600" spc="-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"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cs typeface="Arial"/>
              </a:rPr>
              <a:t>Identification of minimum losses by 30% respect to Perimeter WCS</a:t>
            </a:r>
          </a:p>
          <a:p>
            <a:pPr>
              <a:defRPr/>
            </a:pPr>
            <a:endParaRPr lang="en" sz="1600" spc="-5" dirty="0">
              <a:solidFill>
                <a:schemeClr val="tx1">
                  <a:lumMod val="95000"/>
                  <a:lumOff val="5000"/>
                </a:schemeClr>
              </a:solidFill>
              <a:latin typeface="Consolas"/>
              <a:cs typeface="Arial" panose="020B0604020202020204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" sz="16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 panose="020B0604020202020204"/>
              </a:rPr>
              <a:t>It is required to have the perimeter of the WCS at least 60% of the TTC ( Total Transformation Cost)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" sz="1600" spc="-5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 panose="020B0604020202020204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rgbClr val="000000"/>
                </a:solidFill>
              </a:rPr>
              <a:t>Automatization Register &gt;25%</a:t>
            </a:r>
            <a:endParaRPr lang="en" sz="1600" spc="-5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 panose="020B0604020202020204"/>
            </a:endParaRPr>
          </a:p>
          <a:p>
            <a:pPr>
              <a:defRPr/>
            </a:pPr>
            <a:endParaRPr lang="es-PE" sz="1600" spc="-5" dirty="0">
              <a:latin typeface="Arial" panose="020B0604020202020204"/>
              <a:cs typeface="Arial" panose="020B0604020202020204"/>
            </a:endParaRPr>
          </a:p>
          <a:p>
            <a:pPr>
              <a:defRPr/>
            </a:pPr>
            <a:endParaRPr lang="es-PE" sz="1600" spc="-5" dirty="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defRPr/>
            </a:pPr>
            <a:endParaRPr lang="en-US" sz="2200" dirty="0">
              <a:solidFill>
                <a:srgbClr val="FF6600"/>
              </a:solidFill>
              <a:latin typeface="Arial" panose="020B0604020202020204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63828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20D3B4-CE23-4ADC-8922-28AB7A5A7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38" y="614364"/>
            <a:ext cx="10364144" cy="443198"/>
          </a:xfrm>
        </p:spPr>
        <p:txBody>
          <a:bodyPr/>
          <a:lstStyle/>
          <a:p>
            <a:r>
              <a:rPr lang="es-PE" sz="2800" dirty="0">
                <a:latin typeface="+mn-lt"/>
              </a:rPr>
              <a:t>2.9 </a:t>
            </a:r>
            <a:r>
              <a:rPr lang="en-US" sz="2800" dirty="0">
                <a:latin typeface="+mn-lt"/>
              </a:rPr>
              <a:t>PROYECT REVIEW WITH FINANCE AREA</a:t>
            </a:r>
            <a:endParaRPr lang="es-PE" sz="2800" dirty="0">
              <a:latin typeface="+mn-l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A219F14-D0CA-4510-AFD0-65F79006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" y="1391784"/>
            <a:ext cx="6851650" cy="4392613"/>
          </a:xfrm>
          <a:prstGeom prst="rect">
            <a:avLst/>
          </a:prstGeom>
        </p:spPr>
      </p:pic>
      <p:pic>
        <p:nvPicPr>
          <p:cNvPr id="10" name="Imagen 9" descr="Gráfico, Gráfico de barras, Gráfico en cascada&#10;&#10;Descripción generada automáticamente">
            <a:extLst>
              <a:ext uri="{FF2B5EF4-FFF2-40B4-BE49-F238E27FC236}">
                <a16:creationId xmlns:a16="http://schemas.microsoft.com/office/drawing/2014/main" id="{60ADD74A-8790-4E4D-8CB1-9BB14CF81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031" y="1402700"/>
            <a:ext cx="3743325" cy="22288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6D272C4-62ED-49B1-8FA6-FF31AC726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031" y="3976688"/>
            <a:ext cx="3743325" cy="20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01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7" y="966176"/>
            <a:ext cx="5903006" cy="443198"/>
          </a:xfrm>
        </p:spPr>
        <p:txBody>
          <a:bodyPr/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  <a:defRPr/>
            </a:pPr>
            <a:r>
              <a:rPr lang="es-PE" sz="2800" kern="0" cap="all" dirty="0">
                <a:solidFill>
                  <a:srgbClr val="000000"/>
                </a:solidFill>
                <a:latin typeface="Arial"/>
              </a:rPr>
              <a:t>2.10 COST 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DEPLOYMENT</a:t>
            </a:r>
            <a:r>
              <a:rPr kumimoji="0" lang="es-PE" sz="28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</a:p>
        </p:txBody>
      </p:sp>
      <p:graphicFrame>
        <p:nvGraphicFramePr>
          <p:cNvPr id="14" name="Diagram 1">
            <a:extLst>
              <a:ext uri="{FF2B5EF4-FFF2-40B4-BE49-F238E27FC236}">
                <a16:creationId xmlns:a16="http://schemas.microsoft.com/office/drawing/2014/main" id="{DD281D8E-BED9-4311-BC6B-1685EEC3942F}"/>
              </a:ext>
            </a:extLst>
          </p:cNvPr>
          <p:cNvGraphicFramePr/>
          <p:nvPr/>
        </p:nvGraphicFramePr>
        <p:xfrm>
          <a:off x="7932296" y="349904"/>
          <a:ext cx="3013968" cy="83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BC72D19E-2F0F-B654-80A9-CC5C442EB36F}"/>
              </a:ext>
            </a:extLst>
          </p:cNvPr>
          <p:cNvSpPr txBox="1"/>
          <p:nvPr/>
        </p:nvSpPr>
        <p:spPr>
          <a:xfrm>
            <a:off x="924560" y="5537200"/>
            <a:ext cx="96316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PE" sz="1600" dirty="0" err="1">
                <a:cs typeface="Arial"/>
              </a:rPr>
              <a:t>Currently</a:t>
            </a:r>
            <a:r>
              <a:rPr lang="es-PE" sz="1600" dirty="0">
                <a:cs typeface="Arial"/>
              </a:rPr>
              <a:t>, </a:t>
            </a:r>
            <a:r>
              <a:rPr lang="es-PE" sz="1600" dirty="0" err="1">
                <a:cs typeface="Arial"/>
              </a:rPr>
              <a:t>the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calculations</a:t>
            </a:r>
            <a:r>
              <a:rPr lang="es-PE" sz="1600" dirty="0">
                <a:cs typeface="Arial"/>
              </a:rPr>
              <a:t> of </a:t>
            </a:r>
            <a:r>
              <a:rPr lang="es-PE" sz="1600" dirty="0" err="1">
                <a:cs typeface="Arial"/>
              </a:rPr>
              <a:t>the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savings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generated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by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the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projects</a:t>
            </a:r>
            <a:r>
              <a:rPr lang="es-PE" sz="1600" dirty="0">
                <a:cs typeface="Arial"/>
              </a:rPr>
              <a:t> are </a:t>
            </a:r>
            <a:r>
              <a:rPr lang="es-PE" sz="1600" dirty="0" err="1">
                <a:cs typeface="Arial"/>
              </a:rPr>
              <a:t>being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made</a:t>
            </a:r>
            <a:r>
              <a:rPr lang="es-PE" sz="1600" dirty="0">
                <a:cs typeface="Arial"/>
              </a:rPr>
              <a:t>. A </a:t>
            </a:r>
            <a:r>
              <a:rPr lang="es-PE" sz="1600" dirty="0" err="1">
                <a:cs typeface="Arial"/>
              </a:rPr>
              <a:t>saving</a:t>
            </a:r>
            <a:r>
              <a:rPr lang="es-PE" sz="1600" dirty="0">
                <a:cs typeface="Arial"/>
              </a:rPr>
              <a:t> of USD 28,142 </a:t>
            </a:r>
            <a:r>
              <a:rPr lang="es-PE" sz="1600" dirty="0" err="1">
                <a:cs typeface="Arial"/>
              </a:rPr>
              <a:t>is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estimated</a:t>
            </a:r>
            <a:r>
              <a:rPr lang="es-PE" sz="1600" dirty="0">
                <a:cs typeface="Arial"/>
              </a:rPr>
              <a:t> (</a:t>
            </a:r>
            <a:r>
              <a:rPr lang="es-PE" sz="1600" dirty="0" err="1">
                <a:cs typeface="Arial"/>
              </a:rPr>
              <a:t>it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is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still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being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calculated</a:t>
            </a:r>
            <a:r>
              <a:rPr lang="es-PE" sz="1600" dirty="0">
                <a:cs typeface="Arial"/>
              </a:rPr>
              <a:t>) </a:t>
            </a:r>
            <a:r>
              <a:rPr lang="es-PE" sz="1600" dirty="0" err="1">
                <a:cs typeface="Arial"/>
              </a:rPr>
              <a:t>already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exceeding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the</a:t>
            </a:r>
            <a:r>
              <a:rPr lang="es-PE" sz="1600" dirty="0">
                <a:cs typeface="Arial"/>
              </a:rPr>
              <a:t> TARGET </a:t>
            </a:r>
            <a:r>
              <a:rPr lang="es-PE" sz="1600" dirty="0" err="1">
                <a:cs typeface="Arial"/>
              </a:rPr>
              <a:t>for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the</a:t>
            </a:r>
            <a:r>
              <a:rPr lang="es-PE" sz="1600" dirty="0">
                <a:cs typeface="Arial"/>
              </a:rPr>
              <a:t> </a:t>
            </a:r>
            <a:r>
              <a:rPr lang="es-PE" sz="1600" dirty="0" err="1">
                <a:cs typeface="Arial"/>
              </a:rPr>
              <a:t>year</a:t>
            </a:r>
            <a:r>
              <a:rPr lang="es-PE" sz="1600" dirty="0">
                <a:cs typeface="Arial"/>
              </a:rPr>
              <a:t> 2022.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A0665A-7F0E-4531-97DC-BEDF3EA17A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37" y="1585110"/>
            <a:ext cx="10917097" cy="37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25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38988F-FF6A-4D83-DC3A-D7EC2ED1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269" y="2870767"/>
            <a:ext cx="3646261" cy="1116465"/>
          </a:xfrm>
        </p:spPr>
        <p:txBody>
          <a:bodyPr/>
          <a:lstStyle/>
          <a:p>
            <a:r>
              <a:rPr lang="es-PE" dirty="0">
                <a:cs typeface="Arial"/>
              </a:rPr>
              <a:t>3. ADVANCE 2023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70214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10379076" cy="443198"/>
          </a:xfrm>
        </p:spPr>
        <p:txBody>
          <a:bodyPr/>
          <a:lstStyle/>
          <a:p>
            <a:r>
              <a:rPr lang="en-US" sz="2800" dirty="0"/>
              <a:t>3.1 PROCESS MAP (2022-Abril  -  2023)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FF5412-536A-4870-9B02-92F855CB7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08"/>
          <a:stretch/>
        </p:blipFill>
        <p:spPr>
          <a:xfrm>
            <a:off x="163296" y="1726807"/>
            <a:ext cx="3405528" cy="389207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2B4252-D836-4208-9854-986584BD1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83" y="1412234"/>
            <a:ext cx="7673832" cy="488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20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10379076" cy="443198"/>
          </a:xfrm>
        </p:spPr>
        <p:txBody>
          <a:bodyPr/>
          <a:lstStyle/>
          <a:p>
            <a:r>
              <a:rPr lang="en-US" sz="2800" dirty="0"/>
              <a:t>3.2 PROCESS MAP (2022-Abril - 2023)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81275D-A762-4E7A-A111-358070A8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58" y="2190807"/>
            <a:ext cx="3753271" cy="24763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067B738-C00B-4DC3-98EA-56A821ECB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759" y="1786758"/>
            <a:ext cx="7690283" cy="348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98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684936"/>
            <a:ext cx="10379076" cy="443198"/>
          </a:xfrm>
        </p:spPr>
        <p:txBody>
          <a:bodyPr/>
          <a:lstStyle/>
          <a:p>
            <a:r>
              <a:rPr lang="en-US" sz="2800" dirty="0"/>
              <a:t>3.3 PROCESS MAP (2022-Abril - 2023)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BF8C74-CD98-412F-B8F9-A949E23C9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25"/>
          <a:stretch/>
        </p:blipFill>
        <p:spPr>
          <a:xfrm>
            <a:off x="203420" y="1988939"/>
            <a:ext cx="3409792" cy="29971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66A524-C14D-45A3-B72B-D22C7DE62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012" y="1778732"/>
            <a:ext cx="7907512" cy="3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460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2">
            <a:extLst>
              <a:ext uri="{FF2B5EF4-FFF2-40B4-BE49-F238E27FC236}">
                <a16:creationId xmlns:a16="http://schemas.microsoft.com/office/drawing/2014/main" id="{4E7D536C-B828-4E99-BFB4-18C6D6C808FA}"/>
              </a:ext>
            </a:extLst>
          </p:cNvPr>
          <p:cNvSpPr txBox="1"/>
          <p:nvPr/>
        </p:nvSpPr>
        <p:spPr>
          <a:xfrm>
            <a:off x="4698156" y="3723891"/>
            <a:ext cx="10515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PE" sz="2000" b="1">
                <a:solidFill>
                  <a:schemeClr val="bg1"/>
                </a:solidFill>
              </a:rPr>
              <a:t>(66%)</a:t>
            </a: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3EFDBFA5-CD8B-405B-8C07-94FABCEE763C}"/>
              </a:ext>
            </a:extLst>
          </p:cNvPr>
          <p:cNvSpPr txBox="1"/>
          <p:nvPr/>
        </p:nvSpPr>
        <p:spPr>
          <a:xfrm>
            <a:off x="5132322" y="3028733"/>
            <a:ext cx="17214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E" b="1">
                <a:solidFill>
                  <a:schemeClr val="bg1"/>
                </a:solidFill>
              </a:rPr>
              <a:t>USD 2,203 K</a:t>
            </a:r>
          </a:p>
        </p:txBody>
      </p:sp>
      <p:graphicFrame>
        <p:nvGraphicFramePr>
          <p:cNvPr id="36" name="Tabla 10">
            <a:extLst>
              <a:ext uri="{FF2B5EF4-FFF2-40B4-BE49-F238E27FC236}">
                <a16:creationId xmlns:a16="http://schemas.microsoft.com/office/drawing/2014/main" id="{0B3EA3E0-07CC-375D-7243-A2DF44672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673166"/>
              </p:ext>
            </p:extLst>
          </p:nvPr>
        </p:nvGraphicFramePr>
        <p:xfrm>
          <a:off x="1473200" y="4592320"/>
          <a:ext cx="5863692" cy="1442828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779029">
                  <a:extLst>
                    <a:ext uri="{9D8B030D-6E8A-4147-A177-3AD203B41FA5}">
                      <a16:colId xmlns:a16="http://schemas.microsoft.com/office/drawing/2014/main" val="4216099854"/>
                    </a:ext>
                  </a:extLst>
                </a:gridCol>
                <a:gridCol w="1391863">
                  <a:extLst>
                    <a:ext uri="{9D8B030D-6E8A-4147-A177-3AD203B41FA5}">
                      <a16:colId xmlns:a16="http://schemas.microsoft.com/office/drawing/2014/main" val="737870064"/>
                    </a:ext>
                  </a:extLst>
                </a:gridCol>
                <a:gridCol w="1346400">
                  <a:extLst>
                    <a:ext uri="{9D8B030D-6E8A-4147-A177-3AD203B41FA5}">
                      <a16:colId xmlns:a16="http://schemas.microsoft.com/office/drawing/2014/main" val="553838894"/>
                    </a:ext>
                  </a:extLst>
                </a:gridCol>
                <a:gridCol w="1346400">
                  <a:extLst>
                    <a:ext uri="{9D8B030D-6E8A-4147-A177-3AD203B41FA5}">
                      <a16:colId xmlns:a16="http://schemas.microsoft.com/office/drawing/2014/main" val="3423854064"/>
                    </a:ext>
                  </a:extLst>
                </a:gridCol>
              </a:tblGrid>
              <a:tr h="72141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s-CO" sz="14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s-CO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Revenue</a:t>
                      </a:r>
                      <a:endParaRPr lang="es-CO" sz="1400"/>
                    </a:p>
                    <a:p>
                      <a:pPr lvl="0" algn="ctr">
                        <a:buNone/>
                      </a:pPr>
                      <a:endParaRPr lang="es-CO" sz="14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66" marR="3866" marT="3866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s-CO" sz="14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TTC </a:t>
                      </a:r>
                      <a:endParaRPr lang="es-CO" sz="1400"/>
                    </a:p>
                    <a:p>
                      <a:pPr lvl="0" algn="ctr">
                        <a:buNone/>
                      </a:pPr>
                      <a:endParaRPr lang="es-CO" sz="14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67" marR="3867" marT="3867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WCS </a:t>
                      </a:r>
                      <a:endParaRPr lang="es-CO" sz="14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s-CO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Perimeter</a:t>
                      </a: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CO" sz="14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7" marR="3867" marT="3867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 (WCS Perimeter/ Revenue</a:t>
                      </a:r>
                      <a:endParaRPr lang="en-US" sz="1400" dirty="0"/>
                    </a:p>
                  </a:txBody>
                  <a:tcPr marL="3866" marR="3866" marT="3866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696371"/>
                  </a:ext>
                </a:extLst>
              </a:tr>
              <a:tr h="72141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$  -5,628,454</a:t>
                      </a:r>
                      <a:endParaRPr lang="es-CO" sz="14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6" marR="3866" marT="386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$  -4,306,605</a:t>
                      </a:r>
                      <a:endParaRPr lang="es-CO" sz="14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7" marR="3867" marT="3867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$  -2,332,320</a:t>
                      </a:r>
                      <a:endParaRPr lang="es-CO" sz="14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7" marR="3867" marT="3867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41.4</a:t>
                      </a:r>
                    </a:p>
                  </a:txBody>
                  <a:tcPr marL="3866" marR="3866" marT="386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737000"/>
                  </a:ext>
                </a:extLst>
              </a:tr>
            </a:tbl>
          </a:graphicData>
        </a:graphic>
      </p:graphicFrame>
      <p:sp>
        <p:nvSpPr>
          <p:cNvPr id="70" name="Title 1">
            <a:extLst>
              <a:ext uri="{FF2B5EF4-FFF2-40B4-BE49-F238E27FC236}">
                <a16:creationId xmlns:a16="http://schemas.microsoft.com/office/drawing/2014/main" id="{F5CE050E-A05F-7270-552F-209D38CEFFF0}"/>
              </a:ext>
            </a:extLst>
          </p:cNvPr>
          <p:cNvSpPr txBox="1">
            <a:spLocks/>
          </p:cNvSpPr>
          <p:nvPr/>
        </p:nvSpPr>
        <p:spPr>
          <a:xfrm>
            <a:off x="1132586" y="323746"/>
            <a:ext cx="5392738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/>
              <a:t>3.4 COST DEPLOYMET  </a:t>
            </a:r>
            <a:r>
              <a:rPr lang="es-PE" sz="2800" dirty="0">
                <a:solidFill>
                  <a:srgbClr val="FF6600"/>
                </a:solidFill>
              </a:rPr>
              <a:t>STEP 1</a:t>
            </a:r>
            <a:endParaRPr lang="en-US" sz="2800" dirty="0"/>
          </a:p>
        </p:txBody>
      </p:sp>
      <p:graphicFrame>
        <p:nvGraphicFramePr>
          <p:cNvPr id="72" name="Diagram 71">
            <a:extLst>
              <a:ext uri="{FF2B5EF4-FFF2-40B4-BE49-F238E27FC236}">
                <a16:creationId xmlns:a16="http://schemas.microsoft.com/office/drawing/2014/main" id="{57E54F12-7156-63BA-8597-DA9203B0F5FA}"/>
              </a:ext>
            </a:extLst>
          </p:cNvPr>
          <p:cNvGraphicFramePr/>
          <p:nvPr/>
        </p:nvGraphicFramePr>
        <p:xfrm>
          <a:off x="7958704" y="92075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11">
            <a:extLst>
              <a:ext uri="{FF2B5EF4-FFF2-40B4-BE49-F238E27FC236}">
                <a16:creationId xmlns:a16="http://schemas.microsoft.com/office/drawing/2014/main" id="{260F1FC0-9377-1468-D463-0ECE42518F2B}"/>
              </a:ext>
            </a:extLst>
          </p:cNvPr>
          <p:cNvSpPr txBox="1"/>
          <p:nvPr/>
        </p:nvSpPr>
        <p:spPr>
          <a:xfrm>
            <a:off x="1038202" y="3976983"/>
            <a:ext cx="251574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  <a:cs typeface="Arial" panose="020B0604020202020204"/>
              </a:rPr>
              <a:t>2022</a:t>
            </a:r>
            <a:endParaRPr lang="en-US"/>
          </a:p>
        </p:txBody>
      </p:sp>
      <p:graphicFrame>
        <p:nvGraphicFramePr>
          <p:cNvPr id="24" name="Tabla 10">
            <a:extLst>
              <a:ext uri="{FF2B5EF4-FFF2-40B4-BE49-F238E27FC236}">
                <a16:creationId xmlns:a16="http://schemas.microsoft.com/office/drawing/2014/main" id="{6C46DA7E-715E-B741-5527-3A4DDB014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075332"/>
              </p:ext>
            </p:extLst>
          </p:nvPr>
        </p:nvGraphicFramePr>
        <p:xfrm>
          <a:off x="1391920" y="1778000"/>
          <a:ext cx="5964387" cy="139205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809581">
                  <a:extLst>
                    <a:ext uri="{9D8B030D-6E8A-4147-A177-3AD203B41FA5}">
                      <a16:colId xmlns:a16="http://schemas.microsoft.com/office/drawing/2014/main" val="4216099854"/>
                    </a:ext>
                  </a:extLst>
                </a:gridCol>
                <a:gridCol w="1415766">
                  <a:extLst>
                    <a:ext uri="{9D8B030D-6E8A-4147-A177-3AD203B41FA5}">
                      <a16:colId xmlns:a16="http://schemas.microsoft.com/office/drawing/2014/main" val="737870064"/>
                    </a:ext>
                  </a:extLst>
                </a:gridCol>
                <a:gridCol w="1369520">
                  <a:extLst>
                    <a:ext uri="{9D8B030D-6E8A-4147-A177-3AD203B41FA5}">
                      <a16:colId xmlns:a16="http://schemas.microsoft.com/office/drawing/2014/main" val="553838894"/>
                    </a:ext>
                  </a:extLst>
                </a:gridCol>
                <a:gridCol w="1369520">
                  <a:extLst>
                    <a:ext uri="{9D8B030D-6E8A-4147-A177-3AD203B41FA5}">
                      <a16:colId xmlns:a16="http://schemas.microsoft.com/office/drawing/2014/main" val="1340246300"/>
                    </a:ext>
                  </a:extLst>
                </a:gridCol>
              </a:tblGrid>
              <a:tr h="6960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s-CO" sz="14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s-CO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Revenue</a:t>
                      </a:r>
                      <a:endParaRPr lang="es-CO" sz="1400"/>
                    </a:p>
                    <a:p>
                      <a:pPr lvl="0" algn="ctr">
                        <a:buNone/>
                      </a:pPr>
                      <a:endParaRPr lang="es-CO" sz="14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66" marR="3866" marT="3866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s-CO" sz="14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TTC </a:t>
                      </a:r>
                      <a:endParaRPr lang="es-CO" sz="1400"/>
                    </a:p>
                    <a:p>
                      <a:pPr lvl="0" algn="ctr">
                        <a:buNone/>
                      </a:pPr>
                      <a:endParaRPr lang="es-CO" sz="14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67" marR="3867" marT="3867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WCS </a:t>
                      </a:r>
                      <a:endParaRPr lang="es-CO" sz="14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r>
                        <a:rPr lang="es-CO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Perimeter</a:t>
                      </a: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CO" sz="14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7" marR="3867" marT="3867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 (WCS Perimeter/ Revenue</a:t>
                      </a:r>
                    </a:p>
                  </a:txBody>
                  <a:tcPr marL="3866" marR="3866" marT="3866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696371"/>
                  </a:ext>
                </a:extLst>
              </a:tr>
              <a:tr h="6960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$  -4,658,142</a:t>
                      </a:r>
                      <a:endParaRPr lang="es-CO" sz="14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6" marR="3866" marT="386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$  -3,631,309</a:t>
                      </a:r>
                      <a:endParaRPr lang="es-CO" sz="14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7" marR="3867" marT="3867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$  -1,989,437 </a:t>
                      </a:r>
                      <a:endParaRPr lang="es-CO" sz="1400" b="1" i="0" u="none" strike="noStrike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7" marR="3867" marT="3867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42.7</a:t>
                      </a:r>
                    </a:p>
                  </a:txBody>
                  <a:tcPr marL="3866" marR="3866" marT="386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737000"/>
                  </a:ext>
                </a:extLst>
              </a:tr>
            </a:tbl>
          </a:graphicData>
        </a:graphic>
      </p:graphicFrame>
      <p:sp>
        <p:nvSpPr>
          <p:cNvPr id="25" name="TextBox 11">
            <a:extLst>
              <a:ext uri="{FF2B5EF4-FFF2-40B4-BE49-F238E27FC236}">
                <a16:creationId xmlns:a16="http://schemas.microsoft.com/office/drawing/2014/main" id="{85BAF1AB-C7CB-4106-DF66-81504E7D6C7B}"/>
              </a:ext>
            </a:extLst>
          </p:cNvPr>
          <p:cNvSpPr txBox="1"/>
          <p:nvPr/>
        </p:nvSpPr>
        <p:spPr>
          <a:xfrm>
            <a:off x="1038202" y="969622"/>
            <a:ext cx="2515744" cy="33855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  <a:cs typeface="Arial" panose="020B0604020202020204"/>
              </a:rPr>
              <a:t>2021</a:t>
            </a:r>
            <a:endParaRPr lang="en-US" dirty="0"/>
          </a:p>
        </p:txBody>
      </p:sp>
      <p:graphicFrame>
        <p:nvGraphicFramePr>
          <p:cNvPr id="28" name="Tabla 10">
            <a:extLst>
              <a:ext uri="{FF2B5EF4-FFF2-40B4-BE49-F238E27FC236}">
                <a16:creationId xmlns:a16="http://schemas.microsoft.com/office/drawing/2014/main" id="{ED09F83B-4843-3BB6-F293-C602E4848D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21294"/>
              </p:ext>
            </p:extLst>
          </p:nvPr>
        </p:nvGraphicFramePr>
        <p:xfrm>
          <a:off x="8453119" y="3180080"/>
          <a:ext cx="2875277" cy="139205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645918">
                  <a:extLst>
                    <a:ext uri="{9D8B030D-6E8A-4147-A177-3AD203B41FA5}">
                      <a16:colId xmlns:a16="http://schemas.microsoft.com/office/drawing/2014/main" val="4216099854"/>
                    </a:ext>
                  </a:extLst>
                </a:gridCol>
                <a:gridCol w="1229359">
                  <a:extLst>
                    <a:ext uri="{9D8B030D-6E8A-4147-A177-3AD203B41FA5}">
                      <a16:colId xmlns:a16="http://schemas.microsoft.com/office/drawing/2014/main" val="737870064"/>
                    </a:ext>
                  </a:extLst>
                </a:gridCol>
              </a:tblGrid>
              <a:tr h="6960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Reduction</a:t>
                      </a: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  <a:p>
                      <a:pPr lvl="0" algn="ctr">
                        <a:buNone/>
                      </a:pPr>
                      <a:r>
                        <a:rPr lang="es-CO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Perimeter</a:t>
                      </a: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 (%)</a:t>
                      </a:r>
                    </a:p>
                    <a:p>
                      <a:pPr lvl="0" algn="ctr">
                        <a:buNone/>
                      </a:pPr>
                      <a:endParaRPr lang="es-CO" sz="14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66" marR="3866" marT="3866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s-CO" sz="14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Valor</a:t>
                      </a:r>
                    </a:p>
                    <a:p>
                      <a:pPr lvl="0" algn="ctr">
                        <a:buNone/>
                      </a:pPr>
                      <a:endParaRPr lang="es-CO" sz="1400" b="1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867" marR="3867" marT="3867" marB="0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696371"/>
                  </a:ext>
                </a:extLst>
              </a:tr>
              <a:tr h="6960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1.27</a:t>
                      </a:r>
                      <a:endParaRPr lang="es-CO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6" marR="3866" marT="3866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$  59,195</a:t>
                      </a:r>
                      <a:endParaRPr lang="es-CO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3867" marR="3867" marT="3867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737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048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532EADC-638B-407C-9274-40A4904B8C59}"/>
              </a:ext>
            </a:extLst>
          </p:cNvPr>
          <p:cNvSpPr txBox="1"/>
          <p:nvPr/>
        </p:nvSpPr>
        <p:spPr>
          <a:xfrm>
            <a:off x="3477322" y="1217385"/>
            <a:ext cx="76898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dirty="0"/>
              <a:t>To obtain Manpower Losses (</a:t>
            </a:r>
            <a:r>
              <a:rPr lang="en-US" sz="1600" dirty="0" err="1"/>
              <a:t>absences,vacations</a:t>
            </a:r>
            <a:r>
              <a:rPr lang="en-US" sz="1600" dirty="0"/>
              <a:t>), we use the PBI and an applicative, for have the man hours.</a:t>
            </a:r>
            <a:endParaRPr lang="es-PE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94BA8A-5BB5-78D6-08C9-A72225BE43F1}"/>
              </a:ext>
            </a:extLst>
          </p:cNvPr>
          <p:cNvSpPr txBox="1">
            <a:spLocks/>
          </p:cNvSpPr>
          <p:nvPr/>
        </p:nvSpPr>
        <p:spPr>
          <a:xfrm>
            <a:off x="576406" y="642073"/>
            <a:ext cx="8486775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>
                <a:ea typeface="+mj-lt"/>
                <a:cs typeface="+mj-lt"/>
              </a:rPr>
              <a:t>3.5 COST DEPLOYMET  </a:t>
            </a:r>
            <a:r>
              <a:rPr lang="es-PE" sz="2800" dirty="0">
                <a:solidFill>
                  <a:srgbClr val="FF6600"/>
                </a:solidFill>
                <a:ea typeface="+mj-lt"/>
                <a:cs typeface="+mj-lt"/>
              </a:rPr>
              <a:t>STEP 3</a:t>
            </a:r>
            <a:endParaRPr lang="en-US" dirty="0"/>
          </a:p>
        </p:txBody>
      </p:sp>
      <p:sp>
        <p:nvSpPr>
          <p:cNvPr id="13" name="CuadroTexto 2">
            <a:extLst>
              <a:ext uri="{FF2B5EF4-FFF2-40B4-BE49-F238E27FC236}">
                <a16:creationId xmlns:a16="http://schemas.microsoft.com/office/drawing/2014/main" id="{F31CCD22-A6FF-F10F-BC7E-4C79551AADD3}"/>
              </a:ext>
            </a:extLst>
          </p:cNvPr>
          <p:cNvSpPr txBox="1"/>
          <p:nvPr/>
        </p:nvSpPr>
        <p:spPr>
          <a:xfrm>
            <a:off x="577994" y="1316082"/>
            <a:ext cx="2813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cap="all">
                <a:latin typeface="+mj-lt"/>
                <a:ea typeface="+mj-ea"/>
                <a:cs typeface="+mj-cs"/>
              </a:rPr>
              <a:t>DATA COLLECTION</a:t>
            </a:r>
            <a:endParaRPr lang="es-PE" sz="2000" b="1" kern="0" cap="all">
              <a:latin typeface="+mj-lt"/>
              <a:ea typeface="+mj-ea"/>
              <a:cs typeface="+mj-cs"/>
            </a:endParaRPr>
          </a:p>
          <a:p>
            <a:endParaRPr lang="en-US" sz="1600">
              <a:cs typeface="Arial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7B9077C-FB60-FB11-9CC1-F7311005E97F}"/>
              </a:ext>
            </a:extLst>
          </p:cNvPr>
          <p:cNvGraphicFramePr/>
          <p:nvPr/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8811CC63-7FFE-4854-9F98-FD5540F0FB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665" y="2193224"/>
            <a:ext cx="5173793" cy="37318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8330B3-AB3D-49DE-9AD1-4FBCB4232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0773" y="2435453"/>
            <a:ext cx="5710562" cy="32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90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532EADC-638B-407C-9274-40A4904B8C59}"/>
              </a:ext>
            </a:extLst>
          </p:cNvPr>
          <p:cNvSpPr txBox="1"/>
          <p:nvPr/>
        </p:nvSpPr>
        <p:spPr>
          <a:xfrm>
            <a:off x="3468974" y="1020160"/>
            <a:ext cx="810546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A Share-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point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was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designed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to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store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all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the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information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obtained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from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the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pillars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and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the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applications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. In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this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way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we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control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the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Data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Collection</a:t>
            </a:r>
            <a:r>
              <a:rPr lang="es-PE" altLang="es-PE" sz="1600" dirty="0">
                <a:latin typeface="+mj-lt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21AE62-05DA-DC73-8B97-2B920A391989}"/>
              </a:ext>
            </a:extLst>
          </p:cNvPr>
          <p:cNvSpPr txBox="1">
            <a:spLocks/>
          </p:cNvSpPr>
          <p:nvPr/>
        </p:nvSpPr>
        <p:spPr>
          <a:xfrm>
            <a:off x="1199861" y="309565"/>
            <a:ext cx="8486775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>
                <a:ea typeface="+mj-lt"/>
                <a:cs typeface="+mj-lt"/>
              </a:rPr>
              <a:t>3.6 COST DEPLOYMET  </a:t>
            </a:r>
            <a:r>
              <a:rPr lang="es-PE" sz="2800" dirty="0">
                <a:solidFill>
                  <a:srgbClr val="FF6600"/>
                </a:solidFill>
                <a:ea typeface="+mj-lt"/>
                <a:cs typeface="+mj-lt"/>
              </a:rPr>
              <a:t>STEP 3</a:t>
            </a:r>
            <a:endParaRPr lang="en-US" dirty="0"/>
          </a:p>
        </p:txBody>
      </p:sp>
      <p:sp>
        <p:nvSpPr>
          <p:cNvPr id="14" name="CuadroTexto 2">
            <a:extLst>
              <a:ext uri="{FF2B5EF4-FFF2-40B4-BE49-F238E27FC236}">
                <a16:creationId xmlns:a16="http://schemas.microsoft.com/office/drawing/2014/main" id="{A5B1E875-54DA-D867-C2C1-E3623094BA95}"/>
              </a:ext>
            </a:extLst>
          </p:cNvPr>
          <p:cNvSpPr txBox="1"/>
          <p:nvPr/>
        </p:nvSpPr>
        <p:spPr>
          <a:xfrm>
            <a:off x="481013" y="1135973"/>
            <a:ext cx="2813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cap="all">
                <a:latin typeface="+mj-lt"/>
                <a:ea typeface="+mj-ea"/>
                <a:cs typeface="+mj-cs"/>
              </a:rPr>
              <a:t>DATA COLLECTION</a:t>
            </a:r>
            <a:endParaRPr lang="es-PE" sz="2000" b="1" kern="0" cap="all">
              <a:latin typeface="+mj-lt"/>
              <a:ea typeface="+mj-ea"/>
              <a:cs typeface="+mj-cs"/>
            </a:endParaRPr>
          </a:p>
          <a:p>
            <a:endParaRPr lang="en-US" sz="1600">
              <a:cs typeface="Arial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B3953F4-B8AB-C930-2862-0B94AF685917}"/>
              </a:ext>
            </a:extLst>
          </p:cNvPr>
          <p:cNvGraphicFramePr/>
          <p:nvPr/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6B8EF25-B5F8-4C6B-A5B4-B49EE27B2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013" y="1782304"/>
            <a:ext cx="7139089" cy="46761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329CE8-CBD2-4C88-AB7C-392CE508F2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600" y="2428635"/>
            <a:ext cx="9312622" cy="272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0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532EADC-638B-407C-9274-40A4904B8C59}"/>
              </a:ext>
            </a:extLst>
          </p:cNvPr>
          <p:cNvSpPr txBox="1"/>
          <p:nvPr/>
        </p:nvSpPr>
        <p:spPr>
          <a:xfrm>
            <a:off x="3294039" y="1023257"/>
            <a:ext cx="81054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PE" sz="1400" dirty="0"/>
              <a:t>An application is being developed that has the following sources of information and thus builds the online matrices</a:t>
            </a:r>
            <a:endParaRPr lang="es-PE" altLang="es-PE" sz="14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21AE62-05DA-DC73-8B97-2B920A391989}"/>
              </a:ext>
            </a:extLst>
          </p:cNvPr>
          <p:cNvSpPr txBox="1">
            <a:spLocks/>
          </p:cNvSpPr>
          <p:nvPr/>
        </p:nvSpPr>
        <p:spPr>
          <a:xfrm>
            <a:off x="1199861" y="309565"/>
            <a:ext cx="8486775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>
                <a:ea typeface="+mj-lt"/>
                <a:cs typeface="+mj-lt"/>
              </a:rPr>
              <a:t>3.7 COST DEPLOYMET  </a:t>
            </a:r>
            <a:r>
              <a:rPr lang="es-PE" sz="2800" dirty="0">
                <a:solidFill>
                  <a:srgbClr val="FF6600"/>
                </a:solidFill>
                <a:ea typeface="+mj-lt"/>
                <a:cs typeface="+mj-lt"/>
              </a:rPr>
              <a:t>STEP 3</a:t>
            </a:r>
            <a:endParaRPr lang="en-US" dirty="0"/>
          </a:p>
        </p:txBody>
      </p:sp>
      <p:sp>
        <p:nvSpPr>
          <p:cNvPr id="14" name="CuadroTexto 2">
            <a:extLst>
              <a:ext uri="{FF2B5EF4-FFF2-40B4-BE49-F238E27FC236}">
                <a16:creationId xmlns:a16="http://schemas.microsoft.com/office/drawing/2014/main" id="{A5B1E875-54DA-D867-C2C1-E3623094BA95}"/>
              </a:ext>
            </a:extLst>
          </p:cNvPr>
          <p:cNvSpPr txBox="1"/>
          <p:nvPr/>
        </p:nvSpPr>
        <p:spPr>
          <a:xfrm>
            <a:off x="481013" y="1135973"/>
            <a:ext cx="2813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cap="all">
                <a:latin typeface="+mj-lt"/>
                <a:ea typeface="+mj-ea"/>
                <a:cs typeface="+mj-cs"/>
              </a:rPr>
              <a:t>DATA COLLECTION</a:t>
            </a:r>
            <a:endParaRPr lang="es-PE" sz="2000" b="1" kern="0" cap="all">
              <a:latin typeface="+mj-lt"/>
              <a:ea typeface="+mj-ea"/>
              <a:cs typeface="+mj-cs"/>
            </a:endParaRPr>
          </a:p>
          <a:p>
            <a:endParaRPr lang="en-US" sz="1600">
              <a:cs typeface="Arial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B3953F4-B8AB-C930-2862-0B94AF685917}"/>
              </a:ext>
            </a:extLst>
          </p:cNvPr>
          <p:cNvGraphicFramePr/>
          <p:nvPr/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C3754005-0B3F-42B0-B69D-AB733E819A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306" y="1782304"/>
            <a:ext cx="6397399" cy="461067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9462DF-AC08-4480-AD36-C287891307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9854" y="1681880"/>
            <a:ext cx="2175933" cy="468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 dirty="0"/>
              <a:t>1.3 ROUTE MAP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54EB5012-6984-4A8A-9FF3-EBF8A16E2345}"/>
              </a:ext>
            </a:extLst>
          </p:cNvPr>
          <p:cNvGrpSpPr/>
          <p:nvPr/>
        </p:nvGrpSpPr>
        <p:grpSpPr>
          <a:xfrm>
            <a:off x="922086" y="1270144"/>
            <a:ext cx="9537018" cy="5114237"/>
            <a:chOff x="736522" y="1217321"/>
            <a:chExt cx="9537018" cy="5114237"/>
          </a:xfrm>
        </p:grpSpPr>
        <p:sp>
          <p:nvSpPr>
            <p:cNvPr id="9" name="TextBox 33">
              <a:extLst>
                <a:ext uri="{FF2B5EF4-FFF2-40B4-BE49-F238E27FC236}">
                  <a16:creationId xmlns:a16="http://schemas.microsoft.com/office/drawing/2014/main" id="{EBB72A34-DEB2-4468-BD6B-C740D74D977A}"/>
                </a:ext>
              </a:extLst>
            </p:cNvPr>
            <p:cNvSpPr txBox="1"/>
            <p:nvPr/>
          </p:nvSpPr>
          <p:spPr>
            <a:xfrm>
              <a:off x="2855397" y="1231829"/>
              <a:ext cx="1430959" cy="24622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n-US" sz="1000" b="1" kern="0" dirty="0">
                  <a:solidFill>
                    <a:srgbClr val="FFFFFF"/>
                  </a:solidFill>
                  <a:latin typeface="Arial" panose="020B0604020202020204"/>
                </a:rPr>
                <a:t>2022</a:t>
              </a: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6E9F973C-FC0F-41ED-8CE3-574835D55CEC}"/>
                </a:ext>
              </a:extLst>
            </p:cNvPr>
            <p:cNvSpPr txBox="1"/>
            <p:nvPr/>
          </p:nvSpPr>
          <p:spPr>
            <a:xfrm>
              <a:off x="4370110" y="1227642"/>
              <a:ext cx="1430959" cy="24622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n-US" sz="1000" b="1" kern="0" dirty="0">
                  <a:solidFill>
                    <a:srgbClr val="FFFFFF"/>
                  </a:solidFill>
                  <a:latin typeface="Arial" panose="020B0604020202020204"/>
                </a:rPr>
                <a:t>2023-1</a:t>
              </a:r>
            </a:p>
          </p:txBody>
        </p:sp>
        <p:sp>
          <p:nvSpPr>
            <p:cNvPr id="13" name="TextBox 33">
              <a:extLst>
                <a:ext uri="{FF2B5EF4-FFF2-40B4-BE49-F238E27FC236}">
                  <a16:creationId xmlns:a16="http://schemas.microsoft.com/office/drawing/2014/main" id="{6AEC8C91-5889-42D2-81E3-88E37102BCB2}"/>
                </a:ext>
              </a:extLst>
            </p:cNvPr>
            <p:cNvSpPr txBox="1"/>
            <p:nvPr/>
          </p:nvSpPr>
          <p:spPr>
            <a:xfrm>
              <a:off x="2855397" y="1572525"/>
              <a:ext cx="1430959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n-US" sz="1000" b="1" kern="0" dirty="0">
                  <a:latin typeface="Arial" panose="020B0604020202020204"/>
                </a:rPr>
                <a:t>Kick Off</a:t>
              </a:r>
            </a:p>
          </p:txBody>
        </p:sp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7EB97B5F-2460-475C-9B89-732A725F24A0}"/>
                </a:ext>
              </a:extLst>
            </p:cNvPr>
            <p:cNvSpPr txBox="1"/>
            <p:nvPr/>
          </p:nvSpPr>
          <p:spPr>
            <a:xfrm>
              <a:off x="4374259" y="1575974"/>
              <a:ext cx="1430959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n-US" sz="1000" b="1" kern="0" dirty="0">
                  <a:latin typeface="Arial" panose="020B0604020202020204"/>
                </a:rPr>
                <a:t>2</a:t>
              </a:r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7829A009-4C4A-43B1-BAE2-4CDF5C7E6C34}"/>
                </a:ext>
              </a:extLst>
            </p:cNvPr>
            <p:cNvSpPr txBox="1"/>
            <p:nvPr/>
          </p:nvSpPr>
          <p:spPr>
            <a:xfrm>
              <a:off x="5864540" y="1570110"/>
              <a:ext cx="1430959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n-US" sz="1000" b="1" kern="0" dirty="0">
                  <a:latin typeface="Arial" panose="020B0604020202020204"/>
                </a:rPr>
                <a:t>3</a:t>
              </a:r>
            </a:p>
          </p:txBody>
        </p:sp>
        <p:sp>
          <p:nvSpPr>
            <p:cNvPr id="16" name="TextBox 33">
              <a:extLst>
                <a:ext uri="{FF2B5EF4-FFF2-40B4-BE49-F238E27FC236}">
                  <a16:creationId xmlns:a16="http://schemas.microsoft.com/office/drawing/2014/main" id="{2288FA89-D4D1-4B6D-BDD9-B5319AC556B0}"/>
                </a:ext>
              </a:extLst>
            </p:cNvPr>
            <p:cNvSpPr txBox="1"/>
            <p:nvPr/>
          </p:nvSpPr>
          <p:spPr>
            <a:xfrm>
              <a:off x="7350287" y="1575992"/>
              <a:ext cx="1430959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n-US" sz="1000" b="1" kern="0" dirty="0">
                  <a:latin typeface="Arial" panose="020B0604020202020204"/>
                </a:rPr>
                <a:t>4</a:t>
              </a:r>
            </a:p>
          </p:txBody>
        </p:sp>
        <p:sp>
          <p:nvSpPr>
            <p:cNvPr id="17" name="TextBox 33">
              <a:extLst>
                <a:ext uri="{FF2B5EF4-FFF2-40B4-BE49-F238E27FC236}">
                  <a16:creationId xmlns:a16="http://schemas.microsoft.com/office/drawing/2014/main" id="{4136A0F8-2CEE-4D77-9C7D-FAE335D19ACC}"/>
                </a:ext>
              </a:extLst>
            </p:cNvPr>
            <p:cNvSpPr txBox="1"/>
            <p:nvPr/>
          </p:nvSpPr>
          <p:spPr>
            <a:xfrm>
              <a:off x="8842581" y="1572525"/>
              <a:ext cx="1430959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n-US" sz="1000" b="1" kern="0" dirty="0">
                  <a:latin typeface="Arial" panose="020B0604020202020204"/>
                </a:rPr>
                <a:t>5</a:t>
              </a:r>
            </a:p>
          </p:txBody>
        </p:sp>
        <p:sp>
          <p:nvSpPr>
            <p:cNvPr id="18" name="Arrow: Pentagon 4">
              <a:extLst>
                <a:ext uri="{FF2B5EF4-FFF2-40B4-BE49-F238E27FC236}">
                  <a16:creationId xmlns:a16="http://schemas.microsoft.com/office/drawing/2014/main" id="{81EF6B42-1B28-4265-B8E1-F2C254D17F0D}"/>
                </a:ext>
              </a:extLst>
            </p:cNvPr>
            <p:cNvSpPr/>
            <p:nvPr/>
          </p:nvSpPr>
          <p:spPr>
            <a:xfrm>
              <a:off x="736522" y="1229521"/>
              <a:ext cx="2071622" cy="268168"/>
            </a:xfrm>
            <a:prstGeom prst="homePlate">
              <a:avLst/>
            </a:prstGeom>
            <a:solidFill>
              <a:srgbClr val="C8C8C8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33062">
                <a:defRPr/>
              </a:pPr>
              <a:r>
                <a:rPr lang="es-PE" sz="1000" b="1" kern="0">
                  <a:solidFill>
                    <a:srgbClr val="000000"/>
                  </a:solidFill>
                  <a:latin typeface="Arial" panose="020B0604020202020204"/>
                </a:rPr>
                <a:t>Year</a:t>
              </a:r>
            </a:p>
          </p:txBody>
        </p:sp>
        <p:sp>
          <p:nvSpPr>
            <p:cNvPr id="19" name="Arrow: Pentagon 28">
              <a:extLst>
                <a:ext uri="{FF2B5EF4-FFF2-40B4-BE49-F238E27FC236}">
                  <a16:creationId xmlns:a16="http://schemas.microsoft.com/office/drawing/2014/main" id="{ACF3E392-71FB-4A72-8E32-576702BD0ABE}"/>
                </a:ext>
              </a:extLst>
            </p:cNvPr>
            <p:cNvSpPr/>
            <p:nvPr/>
          </p:nvSpPr>
          <p:spPr>
            <a:xfrm>
              <a:off x="748344" y="1600175"/>
              <a:ext cx="2071622" cy="268723"/>
            </a:xfrm>
            <a:prstGeom prst="homePlate">
              <a:avLst/>
            </a:prstGeom>
            <a:solidFill>
              <a:srgbClr val="C8C8C8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33062">
                <a:defRPr/>
              </a:pPr>
              <a:r>
                <a:rPr lang="es-PE" sz="1000" b="1" kern="0" dirty="0">
                  <a:solidFill>
                    <a:srgbClr val="000000"/>
                  </a:solidFill>
                  <a:latin typeface="Arial" panose="020B0604020202020204"/>
                </a:rPr>
                <a:t>Pillar Score</a:t>
              </a:r>
            </a:p>
          </p:txBody>
        </p:sp>
        <p:sp>
          <p:nvSpPr>
            <p:cNvPr id="20" name="TextBox 33">
              <a:extLst>
                <a:ext uri="{FF2B5EF4-FFF2-40B4-BE49-F238E27FC236}">
                  <a16:creationId xmlns:a16="http://schemas.microsoft.com/office/drawing/2014/main" id="{CBD71EC9-4A59-45D2-B6F9-A72BFA74337C}"/>
                </a:ext>
              </a:extLst>
            </p:cNvPr>
            <p:cNvSpPr txBox="1"/>
            <p:nvPr/>
          </p:nvSpPr>
          <p:spPr>
            <a:xfrm>
              <a:off x="5864539" y="1217321"/>
              <a:ext cx="1430960" cy="246221"/>
            </a:xfrm>
            <a:prstGeom prst="rect">
              <a:avLst/>
            </a:prstGeom>
            <a:solidFill>
              <a:srgbClr val="F9A61A"/>
            </a:solidFill>
            <a:ln w="38100">
              <a:noFill/>
            </a:ln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50" b="1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</a:defRPr>
              </a:lvl1pPr>
            </a:lstStyle>
            <a:p>
              <a:r>
                <a:rPr lang="en-US" sz="1000" dirty="0"/>
                <a:t>2023-2</a:t>
              </a:r>
            </a:p>
          </p:txBody>
        </p:sp>
        <p:sp>
          <p:nvSpPr>
            <p:cNvPr id="21" name="TextBox 50">
              <a:extLst>
                <a:ext uri="{FF2B5EF4-FFF2-40B4-BE49-F238E27FC236}">
                  <a16:creationId xmlns:a16="http://schemas.microsoft.com/office/drawing/2014/main" id="{3890DBBD-9481-41D2-BF2D-2953D3E65378}"/>
                </a:ext>
              </a:extLst>
            </p:cNvPr>
            <p:cNvSpPr txBox="1"/>
            <p:nvPr/>
          </p:nvSpPr>
          <p:spPr>
            <a:xfrm>
              <a:off x="7350286" y="1217321"/>
              <a:ext cx="1430960" cy="246221"/>
            </a:xfrm>
            <a:prstGeom prst="rect">
              <a:avLst/>
            </a:prstGeom>
            <a:solidFill>
              <a:srgbClr val="FF6600"/>
            </a:solidFill>
            <a:ln w="38100">
              <a:noFill/>
            </a:ln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50" b="1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</a:defRPr>
              </a:lvl1pPr>
            </a:lstStyle>
            <a:p>
              <a:r>
                <a:rPr lang="en-US" sz="1000" dirty="0"/>
                <a:t>2024</a:t>
              </a:r>
            </a:p>
          </p:txBody>
        </p:sp>
        <p:sp>
          <p:nvSpPr>
            <p:cNvPr id="22" name="TextBox 51">
              <a:extLst>
                <a:ext uri="{FF2B5EF4-FFF2-40B4-BE49-F238E27FC236}">
                  <a16:creationId xmlns:a16="http://schemas.microsoft.com/office/drawing/2014/main" id="{EAD99FDE-E369-49E5-B602-CED9C1EE63D9}"/>
                </a:ext>
              </a:extLst>
            </p:cNvPr>
            <p:cNvSpPr txBox="1"/>
            <p:nvPr/>
          </p:nvSpPr>
          <p:spPr>
            <a:xfrm>
              <a:off x="8836034" y="1217321"/>
              <a:ext cx="1430958" cy="24622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>
              <a:defPPr>
                <a:defRPr lang="es-PE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50" b="1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</a:defRPr>
              </a:lvl1pPr>
            </a:lstStyle>
            <a:p>
              <a:r>
                <a:rPr lang="en-US" sz="1000" dirty="0"/>
                <a:t>2025</a:t>
              </a:r>
            </a:p>
          </p:txBody>
        </p:sp>
        <p:sp>
          <p:nvSpPr>
            <p:cNvPr id="23" name="Arrow: Pentagon 31">
              <a:extLst>
                <a:ext uri="{FF2B5EF4-FFF2-40B4-BE49-F238E27FC236}">
                  <a16:creationId xmlns:a16="http://schemas.microsoft.com/office/drawing/2014/main" id="{BB5BF6D4-032D-44BA-80B5-E64EC92F81E1}"/>
                </a:ext>
              </a:extLst>
            </p:cNvPr>
            <p:cNvSpPr/>
            <p:nvPr/>
          </p:nvSpPr>
          <p:spPr>
            <a:xfrm>
              <a:off x="749508" y="1960586"/>
              <a:ext cx="2071622" cy="2585322"/>
            </a:xfrm>
            <a:prstGeom prst="homePlate">
              <a:avLst/>
            </a:prstGeom>
            <a:solidFill>
              <a:srgbClr val="C8C8C8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33062">
                <a:defRPr/>
              </a:pPr>
              <a:r>
                <a:rPr lang="es-PE" sz="1000" b="1" kern="0" dirty="0" err="1">
                  <a:solidFill>
                    <a:srgbClr val="000000"/>
                  </a:solidFill>
                </a:rPr>
                <a:t>Methodology</a:t>
              </a:r>
              <a:r>
                <a:rPr lang="es-PE" sz="1000" b="1" kern="0" dirty="0">
                  <a:solidFill>
                    <a:srgbClr val="000000"/>
                  </a:solidFill>
                </a:rPr>
                <a:t> and </a:t>
              </a:r>
              <a:r>
                <a:rPr lang="es-PE" sz="1000" b="1" kern="0" dirty="0" err="1">
                  <a:solidFill>
                    <a:srgbClr val="000000"/>
                  </a:solidFill>
                </a:rPr>
                <a:t>Main</a:t>
              </a:r>
              <a:r>
                <a:rPr lang="es-PE" sz="1000" b="1" kern="0" dirty="0">
                  <a:solidFill>
                    <a:srgbClr val="000000"/>
                  </a:solidFill>
                </a:rPr>
                <a:t> </a:t>
              </a:r>
              <a:r>
                <a:rPr lang="es-PE" sz="1000" b="1" kern="0" dirty="0" err="1">
                  <a:solidFill>
                    <a:srgbClr val="000000"/>
                  </a:solidFill>
                </a:rPr>
                <a:t>Process</a:t>
              </a:r>
              <a:endParaRPr lang="es-PE" sz="10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24" name="Arrow: Pentagon 29">
              <a:extLst>
                <a:ext uri="{FF2B5EF4-FFF2-40B4-BE49-F238E27FC236}">
                  <a16:creationId xmlns:a16="http://schemas.microsoft.com/office/drawing/2014/main" id="{8D3E288F-A731-491C-90C6-FFE325C09CED}"/>
                </a:ext>
              </a:extLst>
            </p:cNvPr>
            <p:cNvSpPr/>
            <p:nvPr/>
          </p:nvSpPr>
          <p:spPr>
            <a:xfrm>
              <a:off x="748145" y="4696495"/>
              <a:ext cx="2061390" cy="1314875"/>
            </a:xfrm>
            <a:prstGeom prst="homePlate">
              <a:avLst>
                <a:gd name="adj" fmla="val 24053"/>
              </a:avLst>
            </a:prstGeom>
            <a:solidFill>
              <a:srgbClr val="C8C8C8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84406" tIns="42203" rIns="84406" bIns="42203" rtlCol="0" anchor="t"/>
            <a:lstStyle/>
            <a:p>
              <a:pPr algn="ctr" defTabSz="633062">
                <a:defRPr/>
              </a:pPr>
              <a:r>
                <a:rPr lang="es-PE" sz="1000" b="1" kern="0" dirty="0">
                  <a:solidFill>
                    <a:srgbClr val="000000"/>
                  </a:solidFill>
                  <a:latin typeface="Arial" panose="020B0604020202020204"/>
                </a:rPr>
                <a:t>KPIs</a:t>
              </a:r>
            </a:p>
            <a:p>
              <a:pPr defTabSz="633062">
                <a:defRPr/>
              </a:pPr>
              <a:r>
                <a:rPr lang="en-US" sz="1000" b="1" kern="0" dirty="0">
                  <a:solidFill>
                    <a:srgbClr val="000000"/>
                  </a:solidFill>
                </a:rPr>
                <a:t>1. Actual Hard Savings YTD [%] </a:t>
              </a:r>
            </a:p>
            <a:p>
              <a:pPr defTabSz="633062">
                <a:defRPr/>
              </a:pPr>
              <a:r>
                <a:rPr lang="en-US" sz="1000" b="1" kern="0" dirty="0">
                  <a:solidFill>
                    <a:srgbClr val="000000"/>
                  </a:solidFill>
                </a:rPr>
                <a:t>2. Identification of minimum losses </a:t>
              </a:r>
            </a:p>
            <a:p>
              <a:pPr defTabSz="633062">
                <a:defRPr/>
              </a:pPr>
              <a:r>
                <a:rPr lang="en-US" sz="1000" b="1" kern="0" dirty="0">
                  <a:solidFill>
                    <a:srgbClr val="000000"/>
                  </a:solidFill>
                </a:rPr>
                <a:t>3. It is required to have the perimeter of the WCS /TTC</a:t>
              </a:r>
            </a:p>
            <a:p>
              <a:pPr defTabSz="633062">
                <a:defRPr/>
              </a:pPr>
              <a:r>
                <a:rPr lang="en-US" sz="1000" b="1" kern="0" dirty="0">
                  <a:solidFill>
                    <a:srgbClr val="000000"/>
                  </a:solidFill>
                </a:rPr>
                <a:t>4. Automatization Register  </a:t>
              </a:r>
            </a:p>
            <a:p>
              <a:pPr defTabSz="633062">
                <a:defRPr/>
              </a:pPr>
              <a:endParaRPr lang="en-US" sz="1000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56844F84-E11F-42E9-BD78-9D1385ED03BF}"/>
                </a:ext>
              </a:extLst>
            </p:cNvPr>
            <p:cNvSpPr txBox="1"/>
            <p:nvPr/>
          </p:nvSpPr>
          <p:spPr>
            <a:xfrm>
              <a:off x="2853373" y="4687931"/>
              <a:ext cx="1430959" cy="1169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endParaRPr lang="en-US" sz="1000" kern="0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0.3 %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30%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60%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25%</a:t>
              </a:r>
            </a:p>
            <a:p>
              <a:pPr algn="ctr" defTabSz="633062">
                <a:defRPr/>
              </a:pPr>
              <a:endParaRPr lang="en-US" sz="1000" kern="0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marL="228600" indent="-228600" defTabSz="633062">
                <a:buAutoNum type="arabicPeriod"/>
                <a:defRPr/>
              </a:pPr>
              <a:endParaRPr lang="en-US" sz="10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27" name="TextBox 33">
              <a:extLst>
                <a:ext uri="{FF2B5EF4-FFF2-40B4-BE49-F238E27FC236}">
                  <a16:creationId xmlns:a16="http://schemas.microsoft.com/office/drawing/2014/main" id="{930F426F-EB3A-4221-89E4-C58B5500A81F}"/>
                </a:ext>
              </a:extLst>
            </p:cNvPr>
            <p:cNvSpPr txBox="1"/>
            <p:nvPr/>
          </p:nvSpPr>
          <p:spPr>
            <a:xfrm>
              <a:off x="4361285" y="4676340"/>
              <a:ext cx="1430959" cy="1169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595959"/>
              </a:solidFill>
            </a:ln>
          </p:spPr>
          <p:txBody>
            <a:bodyPr wrap="square" rtlCol="0">
              <a:spAutoFit/>
            </a:bodyPr>
            <a:lstStyle/>
            <a:p>
              <a:pPr marL="228600" indent="-228600" algn="ctr" defTabSz="633062">
                <a:buAutoNum type="arabicPeriod"/>
                <a:defRPr/>
              </a:pPr>
              <a:endParaRPr lang="es-MX" sz="1000" kern="0" dirty="0">
                <a:solidFill>
                  <a:srgbClr val="000000"/>
                </a:solidFill>
              </a:endParaRPr>
            </a:p>
            <a:p>
              <a:pPr algn="ctr" defTabSz="633062">
                <a:defRPr/>
              </a:pPr>
              <a:r>
                <a:rPr lang="es-PE" sz="1000" kern="0" dirty="0">
                  <a:solidFill>
                    <a:srgbClr val="000000"/>
                  </a:solidFill>
                </a:rPr>
                <a:t>3 %</a:t>
              </a:r>
              <a:endParaRPr lang="en-US" sz="1000" kern="0" dirty="0">
                <a:solidFill>
                  <a:srgbClr val="000000"/>
                </a:solidFill>
              </a:endParaRP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</a:rPr>
                <a:t>30%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</a:rPr>
                <a:t>60%</a:t>
              </a:r>
            </a:p>
            <a:p>
              <a:pPr algn="ctr" defTabSz="633062">
                <a:defRPr/>
              </a:pPr>
              <a:r>
                <a:rPr lang="es-PE" sz="1000" kern="0" dirty="0">
                  <a:solidFill>
                    <a:srgbClr val="000000"/>
                  </a:solidFill>
                  <a:latin typeface="Arial" panose="020B0604020202020204"/>
                </a:rPr>
                <a:t>50%</a:t>
              </a:r>
            </a:p>
            <a:p>
              <a:pPr algn="ctr" defTabSz="633062">
                <a:defRPr/>
              </a:pPr>
              <a:endParaRPr lang="pl-PL" sz="1000" kern="0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marL="228600" indent="-228600" defTabSz="633062">
                <a:buAutoNum type="arabicPeriod"/>
                <a:defRPr/>
              </a:pPr>
              <a:endParaRPr lang="en-US" sz="1000" kern="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8" name="TextBox 33">
              <a:extLst>
                <a:ext uri="{FF2B5EF4-FFF2-40B4-BE49-F238E27FC236}">
                  <a16:creationId xmlns:a16="http://schemas.microsoft.com/office/drawing/2014/main" id="{B8ED8887-684D-4654-A2DB-68C7D66588CE}"/>
                </a:ext>
              </a:extLst>
            </p:cNvPr>
            <p:cNvSpPr txBox="1"/>
            <p:nvPr/>
          </p:nvSpPr>
          <p:spPr>
            <a:xfrm>
              <a:off x="5867180" y="4676340"/>
              <a:ext cx="1430959" cy="1169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marL="228600" indent="-228600" algn="ctr" defTabSz="633062">
                <a:buAutoNum type="arabicPeriod"/>
                <a:defRPr/>
              </a:pPr>
              <a:endParaRPr lang="en-US" sz="1000" kern="0" dirty="0">
                <a:solidFill>
                  <a:srgbClr val="000000"/>
                </a:solidFill>
              </a:endParaRP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</a:rPr>
                <a:t>3 %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</a:rPr>
                <a:t>30%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</a:rPr>
                <a:t>60%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</a:rPr>
                <a:t>70%</a:t>
              </a:r>
            </a:p>
            <a:p>
              <a:pPr algn="ctr" defTabSz="633062">
                <a:defRPr/>
              </a:pPr>
              <a:endParaRPr lang="pl-PL" sz="1000" kern="0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marL="228600" indent="-228600" defTabSz="633062">
                <a:buAutoNum type="arabicPeriod"/>
                <a:defRPr/>
              </a:pPr>
              <a:endParaRPr lang="en-US" sz="1000" kern="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9" name="TextBox 33">
              <a:extLst>
                <a:ext uri="{FF2B5EF4-FFF2-40B4-BE49-F238E27FC236}">
                  <a16:creationId xmlns:a16="http://schemas.microsoft.com/office/drawing/2014/main" id="{DEBAD8F9-83A8-49FC-AAC4-67BBC129BD16}"/>
                </a:ext>
              </a:extLst>
            </p:cNvPr>
            <p:cNvSpPr txBox="1"/>
            <p:nvPr/>
          </p:nvSpPr>
          <p:spPr>
            <a:xfrm>
              <a:off x="7356259" y="4676340"/>
              <a:ext cx="1430959" cy="1169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defTabSz="633062">
                <a:defRPr/>
              </a:pPr>
              <a:endParaRPr lang="pl-PL" sz="1000" kern="0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5 %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30%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60%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80%</a:t>
              </a:r>
            </a:p>
            <a:p>
              <a:pPr algn="ctr" defTabSz="633062">
                <a:defRPr/>
              </a:pPr>
              <a:endParaRPr lang="en-US" sz="1000" kern="0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algn="ctr" defTabSz="633062">
                <a:defRPr/>
              </a:pPr>
              <a:endParaRPr lang="en-US" sz="1000" kern="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30" name="TextBox 33">
              <a:extLst>
                <a:ext uri="{FF2B5EF4-FFF2-40B4-BE49-F238E27FC236}">
                  <a16:creationId xmlns:a16="http://schemas.microsoft.com/office/drawing/2014/main" id="{3AC1B9FF-5307-40BD-9C43-B63B506C2134}"/>
                </a:ext>
              </a:extLst>
            </p:cNvPr>
            <p:cNvSpPr txBox="1"/>
            <p:nvPr/>
          </p:nvSpPr>
          <p:spPr>
            <a:xfrm>
              <a:off x="8836033" y="4676340"/>
              <a:ext cx="1430959" cy="11695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633062">
                <a:defRPr/>
              </a:pPr>
              <a:endParaRPr lang="pl-PL" sz="1000" kern="0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5 %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30%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60%</a:t>
              </a:r>
            </a:p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90%</a:t>
              </a:r>
            </a:p>
            <a:p>
              <a:pPr algn="ctr" defTabSz="633062">
                <a:defRPr/>
              </a:pPr>
              <a:endParaRPr lang="en-US" sz="1000" kern="0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marL="228600" indent="-228600" defTabSz="633062">
                <a:buAutoNum type="arabicPeriod"/>
                <a:defRPr/>
              </a:pPr>
              <a:endParaRPr lang="en-US" sz="1000" kern="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32" name="Arrow: Pentagon 29">
              <a:extLst>
                <a:ext uri="{FF2B5EF4-FFF2-40B4-BE49-F238E27FC236}">
                  <a16:creationId xmlns:a16="http://schemas.microsoft.com/office/drawing/2014/main" id="{4C77B491-9B21-411F-83D7-E8953A1782C9}"/>
                </a:ext>
              </a:extLst>
            </p:cNvPr>
            <p:cNvSpPr/>
            <p:nvPr/>
          </p:nvSpPr>
          <p:spPr>
            <a:xfrm>
              <a:off x="748145" y="6085337"/>
              <a:ext cx="2061390" cy="246221"/>
            </a:xfrm>
            <a:prstGeom prst="homePlate">
              <a:avLst>
                <a:gd name="adj" fmla="val 24053"/>
              </a:avLst>
            </a:prstGeom>
            <a:solidFill>
              <a:srgbClr val="C8C8C8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lIns="84406" tIns="42203" rIns="84406" bIns="42203" rtlCol="0" anchor="t"/>
            <a:lstStyle/>
            <a:p>
              <a:pPr algn="ctr" defTabSz="633062">
                <a:defRPr/>
              </a:pPr>
              <a:r>
                <a:rPr lang="es-PE" sz="1000" b="1" kern="0">
                  <a:solidFill>
                    <a:srgbClr val="000000"/>
                  </a:solidFill>
                  <a:latin typeface="Arial" panose="020B0604020202020204"/>
                </a:rPr>
                <a:t>Step</a:t>
              </a:r>
              <a:endParaRPr lang="es-PE" sz="1000" kern="0">
                <a:solidFill>
                  <a:srgbClr val="000000"/>
                </a:solidFill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B37272AF-B94D-4A09-A4EF-E228CD661301}"/>
                </a:ext>
              </a:extLst>
            </p:cNvPr>
            <p:cNvSpPr txBox="1"/>
            <p:nvPr/>
          </p:nvSpPr>
          <p:spPr>
            <a:xfrm>
              <a:off x="2853373" y="6076773"/>
              <a:ext cx="1430959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1-4</a:t>
              </a:r>
              <a:endParaRPr lang="en-US" sz="1000" kern="0" dirty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CB5DA0-D04B-4AA7-9CEE-51D071921C67}"/>
                </a:ext>
              </a:extLst>
            </p:cNvPr>
            <p:cNvSpPr txBox="1"/>
            <p:nvPr/>
          </p:nvSpPr>
          <p:spPr>
            <a:xfrm>
              <a:off x="4361285" y="6065182"/>
              <a:ext cx="1430959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595959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s-PE" sz="1000" kern="0" dirty="0">
                  <a:solidFill>
                    <a:srgbClr val="000000"/>
                  </a:solidFill>
                  <a:latin typeface="Arial" panose="020B0604020202020204"/>
                </a:rPr>
                <a:t>5-6</a:t>
              </a:r>
              <a:endParaRPr lang="en-US" sz="1000" kern="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35" name="TextBox 33">
              <a:extLst>
                <a:ext uri="{FF2B5EF4-FFF2-40B4-BE49-F238E27FC236}">
                  <a16:creationId xmlns:a16="http://schemas.microsoft.com/office/drawing/2014/main" id="{CAC090CB-B8B3-41B2-8584-291E026FF9D0}"/>
                </a:ext>
              </a:extLst>
            </p:cNvPr>
            <p:cNvSpPr txBox="1"/>
            <p:nvPr/>
          </p:nvSpPr>
          <p:spPr>
            <a:xfrm>
              <a:off x="5867180" y="6065182"/>
              <a:ext cx="1430959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s-PE" sz="1000" kern="0" dirty="0">
                  <a:solidFill>
                    <a:srgbClr val="000000"/>
                  </a:solidFill>
                  <a:latin typeface="Arial" panose="020B0604020202020204"/>
                </a:rPr>
                <a:t>7</a:t>
              </a:r>
              <a:endParaRPr lang="en-US" sz="1000" kern="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36" name="TextBox 33">
              <a:extLst>
                <a:ext uri="{FF2B5EF4-FFF2-40B4-BE49-F238E27FC236}">
                  <a16:creationId xmlns:a16="http://schemas.microsoft.com/office/drawing/2014/main" id="{7721A626-4330-498D-89D3-0ED1CB8AC4AB}"/>
                </a:ext>
              </a:extLst>
            </p:cNvPr>
            <p:cNvSpPr txBox="1"/>
            <p:nvPr/>
          </p:nvSpPr>
          <p:spPr>
            <a:xfrm>
              <a:off x="7356259" y="6065182"/>
              <a:ext cx="1430959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7</a:t>
              </a:r>
            </a:p>
          </p:txBody>
        </p:sp>
        <p:sp>
          <p:nvSpPr>
            <p:cNvPr id="37" name="TextBox 33">
              <a:extLst>
                <a:ext uri="{FF2B5EF4-FFF2-40B4-BE49-F238E27FC236}">
                  <a16:creationId xmlns:a16="http://schemas.microsoft.com/office/drawing/2014/main" id="{C4BA1C83-8745-4CA2-8878-B13E76706629}"/>
                </a:ext>
              </a:extLst>
            </p:cNvPr>
            <p:cNvSpPr txBox="1"/>
            <p:nvPr/>
          </p:nvSpPr>
          <p:spPr>
            <a:xfrm>
              <a:off x="8836033" y="6065182"/>
              <a:ext cx="1430959" cy="24622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33062">
                <a:defRPr/>
              </a:pPr>
              <a:r>
                <a:rPr lang="en-US" sz="1000" kern="0" dirty="0">
                  <a:solidFill>
                    <a:srgbClr val="000000"/>
                  </a:solidFill>
                  <a:latin typeface="Arial" panose="020B0604020202020204"/>
                </a:rPr>
                <a:t>7</a:t>
              </a:r>
            </a:p>
          </p:txBody>
        </p:sp>
        <p:sp>
          <p:nvSpPr>
            <p:cNvPr id="38" name="TextBox 33">
              <a:extLst>
                <a:ext uri="{FF2B5EF4-FFF2-40B4-BE49-F238E27FC236}">
                  <a16:creationId xmlns:a16="http://schemas.microsoft.com/office/drawing/2014/main" id="{79FE411E-9A0E-4376-96FF-85B4C1404315}"/>
                </a:ext>
              </a:extLst>
            </p:cNvPr>
            <p:cNvSpPr txBox="1"/>
            <p:nvPr/>
          </p:nvSpPr>
          <p:spPr>
            <a:xfrm>
              <a:off x="2911556" y="2555260"/>
              <a:ext cx="1314591" cy="13388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CD KPI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Radar Chart team CD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Management CD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Elaboration Matrix A, B, C, D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Training E+F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Integrated Pillars WCS</a:t>
              </a:r>
            </a:p>
          </p:txBody>
        </p:sp>
        <p:sp>
          <p:nvSpPr>
            <p:cNvPr id="39" name="TextBox 33">
              <a:extLst>
                <a:ext uri="{FF2B5EF4-FFF2-40B4-BE49-F238E27FC236}">
                  <a16:creationId xmlns:a16="http://schemas.microsoft.com/office/drawing/2014/main" id="{3D4E4B2A-C6AC-4D86-8AFF-BB6544BB3BDD}"/>
                </a:ext>
              </a:extLst>
            </p:cNvPr>
            <p:cNvSpPr txBox="1"/>
            <p:nvPr/>
          </p:nvSpPr>
          <p:spPr>
            <a:xfrm>
              <a:off x="4332403" y="2555260"/>
              <a:ext cx="2856864" cy="13388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Covers more than 80% of the WCS perimeter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Identification of loss and waste with the finance area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Elaboration Matrix E+F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B/C of training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Preparation of the matrices in detail and with identification of the root cause</a:t>
              </a:r>
            </a:p>
            <a:p>
              <a:pPr marL="171450" indent="-171450" defTabSz="633062">
                <a:buFontTx/>
                <a:buChar char="-"/>
                <a:defRPr/>
              </a:pPr>
              <a:endParaRPr lang="en-US" sz="900" kern="0" dirty="0"/>
            </a:p>
            <a:p>
              <a:pPr marL="171450" indent="-171450" defTabSz="633062">
                <a:buFontTx/>
                <a:buChar char="-"/>
                <a:defRPr/>
              </a:pPr>
              <a:endParaRPr lang="en-US" sz="900" kern="0" dirty="0"/>
            </a:p>
          </p:txBody>
        </p:sp>
        <p:sp>
          <p:nvSpPr>
            <p:cNvPr id="40" name="TextBox 33">
              <a:extLst>
                <a:ext uri="{FF2B5EF4-FFF2-40B4-BE49-F238E27FC236}">
                  <a16:creationId xmlns:a16="http://schemas.microsoft.com/office/drawing/2014/main" id="{83FC95E9-C244-49E6-913B-7925F106B097}"/>
                </a:ext>
              </a:extLst>
            </p:cNvPr>
            <p:cNvSpPr txBox="1"/>
            <p:nvPr/>
          </p:nvSpPr>
          <p:spPr>
            <a:xfrm>
              <a:off x="7350286" y="2559415"/>
              <a:ext cx="2894210" cy="9233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Automatization register of waste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Covers more than 100% of the WCS Perimeter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Correct use of cost matrices</a:t>
              </a:r>
            </a:p>
            <a:p>
              <a:pPr marL="171450" indent="-171450" defTabSz="633062">
                <a:buFontTx/>
                <a:buChar char="-"/>
                <a:defRPr/>
              </a:pPr>
              <a:r>
                <a:rPr lang="en-US" sz="900" kern="0" dirty="0"/>
                <a:t>Correctly follow the annual budget with Matrix G</a:t>
              </a:r>
            </a:p>
            <a:p>
              <a:pPr marL="171450" indent="-171450" defTabSz="633062">
                <a:buFontTx/>
                <a:buChar char="-"/>
                <a:defRPr/>
              </a:pPr>
              <a:endParaRPr lang="en-US" sz="900" kern="0" dirty="0"/>
            </a:p>
            <a:p>
              <a:pPr marL="171450" indent="-171450" defTabSz="633062">
                <a:buFontTx/>
                <a:buChar char="-"/>
                <a:defRPr/>
              </a:pPr>
              <a:endParaRPr lang="en-US" sz="90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12661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532EADC-638B-407C-9274-40A4904B8C59}"/>
              </a:ext>
            </a:extLst>
          </p:cNvPr>
          <p:cNvSpPr txBox="1"/>
          <p:nvPr/>
        </p:nvSpPr>
        <p:spPr>
          <a:xfrm>
            <a:off x="3468974" y="1020160"/>
            <a:ext cx="8105462" cy="6617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altLang="es-PE" sz="5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The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second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revision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of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the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matrix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will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be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carried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out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in a new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version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through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an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application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to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build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the</a:t>
            </a:r>
            <a:r>
              <a:rPr lang="es-PE" altLang="es-PE" sz="1600" dirty="0">
                <a:solidFill>
                  <a:srgbClr val="202124"/>
                </a:solidFill>
                <a:latin typeface="+mj-lt"/>
                <a:cs typeface="Arial" panose="020B0604020202020204" pitchFamily="34" charset="0"/>
              </a:rPr>
              <a:t> matrices online.</a:t>
            </a:r>
            <a:endParaRPr lang="es-PE" altLang="es-PE" sz="1200" dirty="0"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21AE62-05DA-DC73-8B97-2B920A391989}"/>
              </a:ext>
            </a:extLst>
          </p:cNvPr>
          <p:cNvSpPr txBox="1">
            <a:spLocks/>
          </p:cNvSpPr>
          <p:nvPr/>
        </p:nvSpPr>
        <p:spPr>
          <a:xfrm>
            <a:off x="1199861" y="309565"/>
            <a:ext cx="8486775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2800" dirty="0">
                <a:ea typeface="+mj-lt"/>
                <a:cs typeface="+mj-lt"/>
              </a:rPr>
              <a:t>3.8 COST DEPLOYMET  </a:t>
            </a:r>
            <a:r>
              <a:rPr lang="es-PE" sz="2800" dirty="0">
                <a:solidFill>
                  <a:srgbClr val="FF6600"/>
                </a:solidFill>
                <a:ea typeface="+mj-lt"/>
                <a:cs typeface="+mj-lt"/>
              </a:rPr>
              <a:t>STEP 3</a:t>
            </a:r>
            <a:endParaRPr lang="en-US" dirty="0"/>
          </a:p>
        </p:txBody>
      </p:sp>
      <p:sp>
        <p:nvSpPr>
          <p:cNvPr id="14" name="CuadroTexto 2">
            <a:extLst>
              <a:ext uri="{FF2B5EF4-FFF2-40B4-BE49-F238E27FC236}">
                <a16:creationId xmlns:a16="http://schemas.microsoft.com/office/drawing/2014/main" id="{A5B1E875-54DA-D867-C2C1-E3623094BA95}"/>
              </a:ext>
            </a:extLst>
          </p:cNvPr>
          <p:cNvSpPr txBox="1"/>
          <p:nvPr/>
        </p:nvSpPr>
        <p:spPr>
          <a:xfrm>
            <a:off x="481013" y="1135973"/>
            <a:ext cx="28130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kern="0" cap="all">
                <a:latin typeface="+mj-lt"/>
                <a:ea typeface="+mj-ea"/>
                <a:cs typeface="+mj-cs"/>
              </a:rPr>
              <a:t>DATA COLLECTION</a:t>
            </a:r>
            <a:endParaRPr lang="es-PE" sz="2000" b="1" kern="0" cap="all">
              <a:latin typeface="+mj-lt"/>
              <a:ea typeface="+mj-ea"/>
              <a:cs typeface="+mj-cs"/>
            </a:endParaRPr>
          </a:p>
          <a:p>
            <a:endParaRPr lang="en-US" sz="1600">
              <a:cs typeface="Arial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B3953F4-B8AB-C930-2862-0B94AF685917}"/>
              </a:ext>
            </a:extLst>
          </p:cNvPr>
          <p:cNvGraphicFramePr/>
          <p:nvPr/>
        </p:nvGraphicFramePr>
        <p:xfrm>
          <a:off x="8094797" y="262372"/>
          <a:ext cx="3013968" cy="845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2C96A4BF-AC98-4106-A2D1-C79DD10DE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66" y="1988145"/>
            <a:ext cx="10452775" cy="39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04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 dirty="0"/>
              <a:t>4.  SWOT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EEAA93-C102-4500-9489-B08CF92D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62" y="1043779"/>
            <a:ext cx="10501305" cy="577272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E6B5A72-06F5-4435-91B3-5C8C66ECBCC6}"/>
              </a:ext>
            </a:extLst>
          </p:cNvPr>
          <p:cNvSpPr txBox="1"/>
          <p:nvPr/>
        </p:nvSpPr>
        <p:spPr>
          <a:xfrm>
            <a:off x="558799" y="1859339"/>
            <a:ext cx="5537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Culture of innovation and digitization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Zero paper culture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We have a culture of continuous improvement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Excellent I&amp;E management support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Region Support in WCS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93A2DF-AF8F-4B5F-9294-5A1533F51C33}"/>
              </a:ext>
            </a:extLst>
          </p:cNvPr>
          <p:cNvSpPr txBox="1"/>
          <p:nvPr/>
        </p:nvSpPr>
        <p:spPr>
          <a:xfrm>
            <a:off x="7927026" y="1859339"/>
            <a:ext cx="4264974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 have a lot of documentation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WCS require a lot of detail and database management, currently this information is scattered and in some cases requires authorizations.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WCS requires greater involvement from our team.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CuadroTexto 3">
            <a:extLst>
              <a:ext uri="{FF2B5EF4-FFF2-40B4-BE49-F238E27FC236}">
                <a16:creationId xmlns:a16="http://schemas.microsoft.com/office/drawing/2014/main" id="{40746F55-C03E-4226-9AA5-DC4453BDADA0}"/>
              </a:ext>
            </a:extLst>
          </p:cNvPr>
          <p:cNvSpPr txBox="1"/>
          <p:nvPr/>
        </p:nvSpPr>
        <p:spPr>
          <a:xfrm>
            <a:off x="8147624" y="4240445"/>
            <a:ext cx="438149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Competition with I 4.0 and I 5.0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" sz="1400" dirty="0">
                <a:latin typeface="Arial"/>
                <a:cs typeface="Arial"/>
              </a:rPr>
              <a:t>Staff turnover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Accelerated changes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War Russia Ukraine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COVID-19</a:t>
            </a:r>
            <a:endParaRPr kumimoji="0" lang="es-P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606BF5-DC97-4985-ADA6-595D6A6F0D04}"/>
              </a:ext>
            </a:extLst>
          </p:cNvPr>
          <p:cNvSpPr txBox="1"/>
          <p:nvPr/>
        </p:nvSpPr>
        <p:spPr>
          <a:xfrm>
            <a:off x="558799" y="4240445"/>
            <a:ext cx="399891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WCS generates many opportunities for improvement.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WCS require better data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WCS speeds up our digitization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We need to know more tools to digitize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457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 dirty="0"/>
              <a:t>5. NEXT STEPS</a:t>
            </a: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84B667E7-5EE7-40A1-B656-DB98B7AB162F}"/>
              </a:ext>
            </a:extLst>
          </p:cNvPr>
          <p:cNvSpPr/>
          <p:nvPr/>
        </p:nvSpPr>
        <p:spPr>
          <a:xfrm>
            <a:off x="1792470" y="3180310"/>
            <a:ext cx="7389179" cy="1961953"/>
          </a:xfrm>
          <a:custGeom>
            <a:avLst/>
            <a:gdLst>
              <a:gd name="connsiteX0" fmla="*/ 4010448 w 4010448"/>
              <a:gd name="connsiteY0" fmla="*/ 0 h 1806177"/>
              <a:gd name="connsiteX1" fmla="*/ 3812901 w 4010448"/>
              <a:gd name="connsiteY1" fmla="*/ 166092 h 1806177"/>
              <a:gd name="connsiteX2" fmla="*/ 3898584 w 4010448"/>
              <a:gd name="connsiteY2" fmla="*/ 172045 h 1806177"/>
              <a:gd name="connsiteX3" fmla="*/ 2868601 w 4010448"/>
              <a:gd name="connsiteY3" fmla="*/ 1247180 h 1806177"/>
              <a:gd name="connsiteX4" fmla="*/ 1626195 w 4010448"/>
              <a:gd name="connsiteY4" fmla="*/ 1696045 h 1806177"/>
              <a:gd name="connsiteX5" fmla="*/ 154111 w 4010448"/>
              <a:gd name="connsiteY5" fmla="*/ 1719263 h 1806177"/>
              <a:gd name="connsiteX6" fmla="*/ 77353 w 4010448"/>
              <a:gd name="connsiteY6" fmla="*/ 1650206 h 1806177"/>
              <a:gd name="connsiteX7" fmla="*/ 0 w 4010448"/>
              <a:gd name="connsiteY7" fmla="*/ 1727597 h 1806177"/>
              <a:gd name="connsiteX8" fmla="*/ 77353 w 4010448"/>
              <a:gd name="connsiteY8" fmla="*/ 1804988 h 1806177"/>
              <a:gd name="connsiteX9" fmla="*/ 146971 w 4010448"/>
              <a:gd name="connsiteY9" fmla="*/ 1760339 h 1806177"/>
              <a:gd name="connsiteX10" fmla="*/ 809230 w 4010448"/>
              <a:gd name="connsiteY10" fmla="*/ 1806178 h 1806177"/>
              <a:gd name="connsiteX11" fmla="*/ 1632145 w 4010448"/>
              <a:gd name="connsiteY11" fmla="*/ 1737122 h 1806177"/>
              <a:gd name="connsiteX12" fmla="*/ 2890022 w 4010448"/>
              <a:gd name="connsiteY12" fmla="*/ 1282899 h 1806177"/>
              <a:gd name="connsiteX13" fmla="*/ 3936070 w 4010448"/>
              <a:gd name="connsiteY13" fmla="*/ 191095 h 1806177"/>
              <a:gd name="connsiteX14" fmla="*/ 3991407 w 4010448"/>
              <a:gd name="connsiteY14" fmla="*/ 257175 h 1806177"/>
              <a:gd name="connsiteX15" fmla="*/ 4010448 w 4010448"/>
              <a:gd name="connsiteY15" fmla="*/ 0 h 1806177"/>
              <a:gd name="connsiteX16" fmla="*/ 77948 w 4010448"/>
              <a:gd name="connsiteY16" fmla="*/ 1763316 h 1806177"/>
              <a:gd name="connsiteX17" fmla="*/ 42247 w 4010448"/>
              <a:gd name="connsiteY17" fmla="*/ 1727597 h 1806177"/>
              <a:gd name="connsiteX18" fmla="*/ 77948 w 4010448"/>
              <a:gd name="connsiteY18" fmla="*/ 1691878 h 1806177"/>
              <a:gd name="connsiteX19" fmla="*/ 113649 w 4010448"/>
              <a:gd name="connsiteY19" fmla="*/ 1727597 h 1806177"/>
              <a:gd name="connsiteX20" fmla="*/ 77948 w 4010448"/>
              <a:gd name="connsiteY20" fmla="*/ 1763316 h 180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10448" h="1806177">
                <a:moveTo>
                  <a:pt x="4010448" y="0"/>
                </a:moveTo>
                <a:lnTo>
                  <a:pt x="3812901" y="166092"/>
                </a:lnTo>
                <a:lnTo>
                  <a:pt x="3898584" y="172045"/>
                </a:lnTo>
                <a:cubicBezTo>
                  <a:pt x="3649865" y="622102"/>
                  <a:pt x="3303562" y="984052"/>
                  <a:pt x="2868601" y="1247180"/>
                </a:cubicBezTo>
                <a:cubicBezTo>
                  <a:pt x="2510993" y="1463874"/>
                  <a:pt x="2092692" y="1615083"/>
                  <a:pt x="1626195" y="1696045"/>
                </a:cubicBezTo>
                <a:cubicBezTo>
                  <a:pt x="849096" y="1831181"/>
                  <a:pt x="191597" y="1725811"/>
                  <a:pt x="154111" y="1719263"/>
                </a:cubicBezTo>
                <a:cubicBezTo>
                  <a:pt x="149946" y="1680567"/>
                  <a:pt x="117219" y="1650206"/>
                  <a:pt x="77353" y="1650206"/>
                </a:cubicBezTo>
                <a:cubicBezTo>
                  <a:pt x="34511" y="1650206"/>
                  <a:pt x="0" y="1684735"/>
                  <a:pt x="0" y="1727597"/>
                </a:cubicBezTo>
                <a:cubicBezTo>
                  <a:pt x="0" y="1770459"/>
                  <a:pt x="34511" y="1804988"/>
                  <a:pt x="77353" y="1804988"/>
                </a:cubicBezTo>
                <a:cubicBezTo>
                  <a:pt x="108294" y="1804988"/>
                  <a:pt x="135070" y="1786533"/>
                  <a:pt x="146971" y="1760339"/>
                </a:cubicBezTo>
                <a:cubicBezTo>
                  <a:pt x="172556" y="1764506"/>
                  <a:pt x="431986" y="1806178"/>
                  <a:pt x="809230" y="1806178"/>
                </a:cubicBezTo>
                <a:cubicBezTo>
                  <a:pt x="1046644" y="1806178"/>
                  <a:pt x="1330469" y="1789509"/>
                  <a:pt x="1632145" y="1737122"/>
                </a:cubicBezTo>
                <a:cubicBezTo>
                  <a:pt x="2104593" y="1654969"/>
                  <a:pt x="2527653" y="1502569"/>
                  <a:pt x="2890022" y="1282899"/>
                </a:cubicBezTo>
                <a:cubicBezTo>
                  <a:pt x="3331528" y="1015603"/>
                  <a:pt x="3683186" y="648295"/>
                  <a:pt x="3936070" y="191095"/>
                </a:cubicBezTo>
                <a:lnTo>
                  <a:pt x="3991407" y="257175"/>
                </a:lnTo>
                <a:lnTo>
                  <a:pt x="4010448" y="0"/>
                </a:lnTo>
                <a:close/>
                <a:moveTo>
                  <a:pt x="77948" y="1763316"/>
                </a:moveTo>
                <a:cubicBezTo>
                  <a:pt x="58312" y="1763316"/>
                  <a:pt x="42247" y="1747242"/>
                  <a:pt x="42247" y="1727597"/>
                </a:cubicBezTo>
                <a:cubicBezTo>
                  <a:pt x="42247" y="1707951"/>
                  <a:pt x="58312" y="1691878"/>
                  <a:pt x="77948" y="1691878"/>
                </a:cubicBezTo>
                <a:cubicBezTo>
                  <a:pt x="97584" y="1691878"/>
                  <a:pt x="113649" y="1707951"/>
                  <a:pt x="113649" y="1727597"/>
                </a:cubicBezTo>
                <a:cubicBezTo>
                  <a:pt x="113649" y="1747242"/>
                  <a:pt x="97584" y="1763316"/>
                  <a:pt x="77948" y="1763316"/>
                </a:cubicBezTo>
                <a:close/>
              </a:path>
            </a:pathLst>
          </a:custGeom>
          <a:solidFill>
            <a:schemeClr val="accent3"/>
          </a:solidFill>
          <a:ln w="594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val 19">
            <a:extLst>
              <a:ext uri="{FF2B5EF4-FFF2-40B4-BE49-F238E27FC236}">
                <a16:creationId xmlns:a16="http://schemas.microsoft.com/office/drawing/2014/main" id="{C8A8655F-56E6-4FAA-96A0-CCDF0190CD8E}"/>
              </a:ext>
            </a:extLst>
          </p:cNvPr>
          <p:cNvSpPr/>
          <p:nvPr/>
        </p:nvSpPr>
        <p:spPr>
          <a:xfrm>
            <a:off x="4994309" y="4415724"/>
            <a:ext cx="939800" cy="939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2C0701-B83F-409F-A702-1F7071CCD808}"/>
              </a:ext>
            </a:extLst>
          </p:cNvPr>
          <p:cNvSpPr txBox="1">
            <a:spLocks/>
          </p:cNvSpPr>
          <p:nvPr/>
        </p:nvSpPr>
        <p:spPr>
          <a:xfrm>
            <a:off x="6723128" y="1708042"/>
            <a:ext cx="2302701" cy="1752600"/>
          </a:xfrm>
          <a:prstGeom prst="rect">
            <a:avLst/>
          </a:prstGeom>
        </p:spPr>
        <p:txBody>
          <a:bodyPr wrap="square"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s-PE" altLang="es-PE" sz="16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Continue</a:t>
            </a:r>
            <a:r>
              <a:rPr lang="es-PE" altLang="es-PE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PE" altLang="es-PE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PE" altLang="es-PE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s-PE" altLang="es-PE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Projects in </a:t>
            </a:r>
            <a:r>
              <a:rPr lang="es-PE" altLang="es-PE" sz="16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greater</a:t>
            </a:r>
            <a:r>
              <a:rPr lang="es-PE" altLang="es-PE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</a:t>
            </a:r>
            <a:r>
              <a:rPr lang="es-PE" altLang="es-PE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covering</a:t>
            </a:r>
            <a:r>
              <a:rPr lang="es-PE" altLang="es-PE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PE" altLang="es-PE" sz="16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greater</a:t>
            </a:r>
            <a:r>
              <a:rPr lang="es-PE" altLang="es-PE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% of </a:t>
            </a:r>
            <a:r>
              <a:rPr lang="es-PE" altLang="es-PE" sz="16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PE" altLang="es-PE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Perimeter of </a:t>
            </a:r>
            <a:r>
              <a:rPr lang="es-PE" altLang="es-PE" sz="1600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PE" altLang="es-PE" sz="1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WCS</a:t>
            </a:r>
            <a:r>
              <a:rPr lang="es-PE" altLang="es-PE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3964594-F352-4F2C-8BDD-AD5AC4C9CFA6}"/>
              </a:ext>
            </a:extLst>
          </p:cNvPr>
          <p:cNvSpPr txBox="1">
            <a:spLocks/>
          </p:cNvSpPr>
          <p:nvPr/>
        </p:nvSpPr>
        <p:spPr>
          <a:xfrm>
            <a:off x="2522378" y="2884039"/>
            <a:ext cx="1555873" cy="1432492"/>
          </a:xfrm>
          <a:prstGeom prst="rect">
            <a:avLst/>
          </a:prstGeom>
        </p:spPr>
        <p:txBody>
          <a:bodyPr wrap="square"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Review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quantitative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matrix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A and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update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CD matrices</a:t>
            </a:r>
            <a:r>
              <a:rPr lang="es-PE" altLang="es-PE" sz="1600" dirty="0">
                <a:latin typeface="+mj-lt"/>
              </a:rPr>
              <a:t> </a:t>
            </a:r>
          </a:p>
        </p:txBody>
      </p:sp>
      <p:sp>
        <p:nvSpPr>
          <p:cNvPr id="12" name="Oval 50">
            <a:extLst>
              <a:ext uri="{FF2B5EF4-FFF2-40B4-BE49-F238E27FC236}">
                <a16:creationId xmlns:a16="http://schemas.microsoft.com/office/drawing/2014/main" id="{5954BFE6-7799-4689-8CC8-BD23AD0CB0E6}"/>
              </a:ext>
            </a:extLst>
          </p:cNvPr>
          <p:cNvSpPr/>
          <p:nvPr/>
        </p:nvSpPr>
        <p:spPr>
          <a:xfrm>
            <a:off x="7279602" y="3713097"/>
            <a:ext cx="939800" cy="939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3" name="Graphic 127">
            <a:extLst>
              <a:ext uri="{FF2B5EF4-FFF2-40B4-BE49-F238E27FC236}">
                <a16:creationId xmlns:a16="http://schemas.microsoft.com/office/drawing/2014/main" id="{9BB5E931-7A31-43BD-8876-15DAF0953AB5}"/>
              </a:ext>
            </a:extLst>
          </p:cNvPr>
          <p:cNvGrpSpPr/>
          <p:nvPr/>
        </p:nvGrpSpPr>
        <p:grpSpPr>
          <a:xfrm>
            <a:off x="5144262" y="4564027"/>
            <a:ext cx="545127" cy="508749"/>
            <a:chOff x="6225270" y="3432845"/>
            <a:chExt cx="545127" cy="508749"/>
          </a:xfrm>
          <a:solidFill>
            <a:srgbClr val="000000"/>
          </a:solidFill>
        </p:grpSpPr>
        <p:sp>
          <p:nvSpPr>
            <p:cNvPr id="14" name="Freeform 336">
              <a:extLst>
                <a:ext uri="{FF2B5EF4-FFF2-40B4-BE49-F238E27FC236}">
                  <a16:creationId xmlns:a16="http://schemas.microsoft.com/office/drawing/2014/main" id="{C32005C6-6D3E-4B3D-9C3E-4E526E6F6AF2}"/>
                </a:ext>
              </a:extLst>
            </p:cNvPr>
            <p:cNvSpPr/>
            <p:nvPr/>
          </p:nvSpPr>
          <p:spPr>
            <a:xfrm>
              <a:off x="6409220" y="3697578"/>
              <a:ext cx="168110" cy="147895"/>
            </a:xfrm>
            <a:custGeom>
              <a:avLst/>
              <a:gdLst>
                <a:gd name="connsiteX0" fmla="*/ 163800 w 168110"/>
                <a:gd name="connsiteY0" fmla="*/ 131819 h 147895"/>
                <a:gd name="connsiteX1" fmla="*/ 92669 w 168110"/>
                <a:gd name="connsiteY1" fmla="*/ 90752 h 147895"/>
                <a:gd name="connsiteX2" fmla="*/ 92669 w 168110"/>
                <a:gd name="connsiteY2" fmla="*/ 8615 h 147895"/>
                <a:gd name="connsiteX3" fmla="*/ 84054 w 168110"/>
                <a:gd name="connsiteY3" fmla="*/ 0 h 147895"/>
                <a:gd name="connsiteX4" fmla="*/ 75440 w 168110"/>
                <a:gd name="connsiteY4" fmla="*/ 8615 h 147895"/>
                <a:gd name="connsiteX5" fmla="*/ 75440 w 168110"/>
                <a:gd name="connsiteY5" fmla="*/ 90752 h 147895"/>
                <a:gd name="connsiteX6" fmla="*/ 4309 w 168110"/>
                <a:gd name="connsiteY6" fmla="*/ 131819 h 147895"/>
                <a:gd name="connsiteX7" fmla="*/ 1156 w 168110"/>
                <a:gd name="connsiteY7" fmla="*/ 143587 h 147895"/>
                <a:gd name="connsiteX8" fmla="*/ 8625 w 168110"/>
                <a:gd name="connsiteY8" fmla="*/ 147896 h 147895"/>
                <a:gd name="connsiteX9" fmla="*/ 12924 w 168110"/>
                <a:gd name="connsiteY9" fmla="*/ 146741 h 147895"/>
                <a:gd name="connsiteX10" fmla="*/ 84056 w 168110"/>
                <a:gd name="connsiteY10" fmla="*/ 105674 h 147895"/>
                <a:gd name="connsiteX11" fmla="*/ 155187 w 168110"/>
                <a:gd name="connsiteY11" fmla="*/ 146741 h 147895"/>
                <a:gd name="connsiteX12" fmla="*/ 159486 w 168110"/>
                <a:gd name="connsiteY12" fmla="*/ 147896 h 147895"/>
                <a:gd name="connsiteX13" fmla="*/ 166955 w 168110"/>
                <a:gd name="connsiteY13" fmla="*/ 143587 h 147895"/>
                <a:gd name="connsiteX14" fmla="*/ 163800 w 168110"/>
                <a:gd name="connsiteY14" fmla="*/ 131819 h 14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10" h="147895">
                  <a:moveTo>
                    <a:pt x="163800" y="131819"/>
                  </a:moveTo>
                  <a:lnTo>
                    <a:pt x="92669" y="90752"/>
                  </a:lnTo>
                  <a:lnTo>
                    <a:pt x="92669" y="8615"/>
                  </a:lnTo>
                  <a:cubicBezTo>
                    <a:pt x="92669" y="3855"/>
                    <a:pt x="88813" y="0"/>
                    <a:pt x="84054" y="0"/>
                  </a:cubicBezTo>
                  <a:cubicBezTo>
                    <a:pt x="79295" y="0"/>
                    <a:pt x="75440" y="3856"/>
                    <a:pt x="75440" y="8615"/>
                  </a:cubicBezTo>
                  <a:lnTo>
                    <a:pt x="75440" y="90752"/>
                  </a:lnTo>
                  <a:lnTo>
                    <a:pt x="4309" y="131819"/>
                  </a:lnTo>
                  <a:cubicBezTo>
                    <a:pt x="188" y="134197"/>
                    <a:pt x="-1224" y="139466"/>
                    <a:pt x="1156" y="143587"/>
                  </a:cubicBezTo>
                  <a:cubicBezTo>
                    <a:pt x="2751" y="146351"/>
                    <a:pt x="5647" y="147896"/>
                    <a:pt x="8625" y="147896"/>
                  </a:cubicBezTo>
                  <a:cubicBezTo>
                    <a:pt x="10086" y="147896"/>
                    <a:pt x="11569" y="147523"/>
                    <a:pt x="12924" y="146741"/>
                  </a:cubicBezTo>
                  <a:lnTo>
                    <a:pt x="84056" y="105674"/>
                  </a:lnTo>
                  <a:lnTo>
                    <a:pt x="155187" y="146741"/>
                  </a:lnTo>
                  <a:cubicBezTo>
                    <a:pt x="156544" y="147524"/>
                    <a:pt x="158025" y="147896"/>
                    <a:pt x="159486" y="147896"/>
                  </a:cubicBezTo>
                  <a:cubicBezTo>
                    <a:pt x="162463" y="147896"/>
                    <a:pt x="165359" y="146351"/>
                    <a:pt x="166955" y="143587"/>
                  </a:cubicBezTo>
                  <a:cubicBezTo>
                    <a:pt x="169334" y="139465"/>
                    <a:pt x="167921" y="134197"/>
                    <a:pt x="163800" y="131819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Freeform 337">
              <a:extLst>
                <a:ext uri="{FF2B5EF4-FFF2-40B4-BE49-F238E27FC236}">
                  <a16:creationId xmlns:a16="http://schemas.microsoft.com/office/drawing/2014/main" id="{876C3B19-EF62-4310-BB4C-17A04037FDB3}"/>
                </a:ext>
              </a:extLst>
            </p:cNvPr>
            <p:cNvSpPr/>
            <p:nvPr/>
          </p:nvSpPr>
          <p:spPr>
            <a:xfrm>
              <a:off x="6405953" y="3432845"/>
              <a:ext cx="184052" cy="245702"/>
            </a:xfrm>
            <a:custGeom>
              <a:avLst/>
              <a:gdLst>
                <a:gd name="connsiteX0" fmla="*/ 184052 w 184052"/>
                <a:gd name="connsiteY0" fmla="*/ 237028 h 245702"/>
                <a:gd name="connsiteX1" fmla="*/ 184052 w 184052"/>
                <a:gd name="connsiteY1" fmla="*/ 206392 h 245702"/>
                <a:gd name="connsiteX2" fmla="*/ 153261 w 184052"/>
                <a:gd name="connsiteY2" fmla="*/ 159162 h 245702"/>
                <a:gd name="connsiteX3" fmla="*/ 118937 w 184052"/>
                <a:gd name="connsiteY3" fmla="*/ 145397 h 245702"/>
                <a:gd name="connsiteX4" fmla="*/ 118937 w 184052"/>
                <a:gd name="connsiteY4" fmla="*/ 140590 h 245702"/>
                <a:gd name="connsiteX5" fmla="*/ 138829 w 184052"/>
                <a:gd name="connsiteY5" fmla="*/ 115920 h 245702"/>
                <a:gd name="connsiteX6" fmla="*/ 161147 w 184052"/>
                <a:gd name="connsiteY6" fmla="*/ 91748 h 245702"/>
                <a:gd name="connsiteX7" fmla="*/ 152224 w 184052"/>
                <a:gd name="connsiteY7" fmla="*/ 72964 h 245702"/>
                <a:gd name="connsiteX8" fmla="*/ 152224 w 184052"/>
                <a:gd name="connsiteY8" fmla="*/ 57765 h 245702"/>
                <a:gd name="connsiteX9" fmla="*/ 94459 w 184052"/>
                <a:gd name="connsiteY9" fmla="*/ 0 h 245702"/>
                <a:gd name="connsiteX10" fmla="*/ 90363 w 184052"/>
                <a:gd name="connsiteY10" fmla="*/ 0 h 245702"/>
                <a:gd name="connsiteX11" fmla="*/ 32598 w 184052"/>
                <a:gd name="connsiteY11" fmla="*/ 57765 h 245702"/>
                <a:gd name="connsiteX12" fmla="*/ 32598 w 184052"/>
                <a:gd name="connsiteY12" fmla="*/ 72897 h 245702"/>
                <a:gd name="connsiteX13" fmla="*/ 23584 w 184052"/>
                <a:gd name="connsiteY13" fmla="*/ 91748 h 245702"/>
                <a:gd name="connsiteX14" fmla="*/ 46182 w 184052"/>
                <a:gd name="connsiteY14" fmla="*/ 115935 h 245702"/>
                <a:gd name="connsiteX15" fmla="*/ 66071 w 184052"/>
                <a:gd name="connsiteY15" fmla="*/ 140590 h 245702"/>
                <a:gd name="connsiteX16" fmla="*/ 66071 w 184052"/>
                <a:gd name="connsiteY16" fmla="*/ 145346 h 245702"/>
                <a:gd name="connsiteX17" fmla="*/ 30829 w 184052"/>
                <a:gd name="connsiteY17" fmla="*/ 159148 h 245702"/>
                <a:gd name="connsiteX18" fmla="*/ 0 w 184052"/>
                <a:gd name="connsiteY18" fmla="*/ 206392 h 245702"/>
                <a:gd name="connsiteX19" fmla="*/ 0 w 184052"/>
                <a:gd name="connsiteY19" fmla="*/ 237080 h 245702"/>
                <a:gd name="connsiteX20" fmla="*/ 8615 w 184052"/>
                <a:gd name="connsiteY20" fmla="*/ 245702 h 245702"/>
                <a:gd name="connsiteX21" fmla="*/ 30503 w 184052"/>
                <a:gd name="connsiteY21" fmla="*/ 245702 h 245702"/>
                <a:gd name="connsiteX22" fmla="*/ 39117 w 184052"/>
                <a:gd name="connsiteY22" fmla="*/ 237088 h 245702"/>
                <a:gd name="connsiteX23" fmla="*/ 30503 w 184052"/>
                <a:gd name="connsiteY23" fmla="*/ 228473 h 245702"/>
                <a:gd name="connsiteX24" fmla="*/ 17229 w 184052"/>
                <a:gd name="connsiteY24" fmla="*/ 228473 h 245702"/>
                <a:gd name="connsiteX25" fmla="*/ 17229 w 184052"/>
                <a:gd name="connsiteY25" fmla="*/ 206391 h 245702"/>
                <a:gd name="connsiteX26" fmla="*/ 36589 w 184052"/>
                <a:gd name="connsiteY26" fmla="*/ 175385 h 245702"/>
                <a:gd name="connsiteX27" fmla="*/ 36986 w 184052"/>
                <a:gd name="connsiteY27" fmla="*/ 175240 h 245702"/>
                <a:gd name="connsiteX28" fmla="*/ 69257 w 184052"/>
                <a:gd name="connsiteY28" fmla="*/ 162602 h 245702"/>
                <a:gd name="connsiteX29" fmla="*/ 86400 w 184052"/>
                <a:gd name="connsiteY29" fmla="*/ 179296 h 245702"/>
                <a:gd name="connsiteX30" fmla="*/ 92409 w 184052"/>
                <a:gd name="connsiteY30" fmla="*/ 181740 h 245702"/>
                <a:gd name="connsiteX31" fmla="*/ 92546 w 184052"/>
                <a:gd name="connsiteY31" fmla="*/ 181739 h 245702"/>
                <a:gd name="connsiteX32" fmla="*/ 98612 w 184052"/>
                <a:gd name="connsiteY32" fmla="*/ 179102 h 245702"/>
                <a:gd name="connsiteX33" fmla="*/ 114798 w 184052"/>
                <a:gd name="connsiteY33" fmla="*/ 162302 h 245702"/>
                <a:gd name="connsiteX34" fmla="*/ 146997 w 184052"/>
                <a:gd name="connsiteY34" fmla="*/ 175214 h 245702"/>
                <a:gd name="connsiteX35" fmla="*/ 147390 w 184052"/>
                <a:gd name="connsiteY35" fmla="*/ 175360 h 245702"/>
                <a:gd name="connsiteX36" fmla="*/ 166820 w 184052"/>
                <a:gd name="connsiteY36" fmla="*/ 206391 h 245702"/>
                <a:gd name="connsiteX37" fmla="*/ 166820 w 184052"/>
                <a:gd name="connsiteY37" fmla="*/ 228473 h 245702"/>
                <a:gd name="connsiteX38" fmla="*/ 118501 w 184052"/>
                <a:gd name="connsiteY38" fmla="*/ 228473 h 245702"/>
                <a:gd name="connsiteX39" fmla="*/ 65549 w 184052"/>
                <a:gd name="connsiteY39" fmla="*/ 228473 h 245702"/>
                <a:gd name="connsiteX40" fmla="*/ 57880 w 184052"/>
                <a:gd name="connsiteY40" fmla="*/ 228473 h 245702"/>
                <a:gd name="connsiteX41" fmla="*/ 49265 w 184052"/>
                <a:gd name="connsiteY41" fmla="*/ 237088 h 245702"/>
                <a:gd name="connsiteX42" fmla="*/ 57880 w 184052"/>
                <a:gd name="connsiteY42" fmla="*/ 245702 h 245702"/>
                <a:gd name="connsiteX43" fmla="*/ 65549 w 184052"/>
                <a:gd name="connsiteY43" fmla="*/ 245702 h 245702"/>
                <a:gd name="connsiteX44" fmla="*/ 118501 w 184052"/>
                <a:gd name="connsiteY44" fmla="*/ 245702 h 245702"/>
                <a:gd name="connsiteX45" fmla="*/ 175436 w 184052"/>
                <a:gd name="connsiteY45" fmla="*/ 245702 h 245702"/>
                <a:gd name="connsiteX46" fmla="*/ 184052 w 184052"/>
                <a:gd name="connsiteY46" fmla="*/ 237028 h 245702"/>
                <a:gd name="connsiteX47" fmla="*/ 141034 w 184052"/>
                <a:gd name="connsiteY47" fmla="*/ 86689 h 245702"/>
                <a:gd name="connsiteX48" fmla="*/ 141993 w 184052"/>
                <a:gd name="connsiteY48" fmla="*/ 86924 h 245702"/>
                <a:gd name="connsiteX49" fmla="*/ 143919 w 184052"/>
                <a:gd name="connsiteY49" fmla="*/ 91748 h 245702"/>
                <a:gd name="connsiteX50" fmla="*/ 141034 w 184052"/>
                <a:gd name="connsiteY50" fmla="*/ 97419 h 245702"/>
                <a:gd name="connsiteX51" fmla="*/ 141034 w 184052"/>
                <a:gd name="connsiteY51" fmla="*/ 86689 h 245702"/>
                <a:gd name="connsiteX52" fmla="*/ 43976 w 184052"/>
                <a:gd name="connsiteY52" fmla="*/ 97618 h 245702"/>
                <a:gd name="connsiteX53" fmla="*/ 40816 w 184052"/>
                <a:gd name="connsiteY53" fmla="*/ 91748 h 245702"/>
                <a:gd name="connsiteX54" fmla="*/ 42555 w 184052"/>
                <a:gd name="connsiteY54" fmla="*/ 87127 h 245702"/>
                <a:gd name="connsiteX55" fmla="*/ 43975 w 184052"/>
                <a:gd name="connsiteY55" fmla="*/ 86781 h 245702"/>
                <a:gd name="connsiteX56" fmla="*/ 43975 w 184052"/>
                <a:gd name="connsiteY56" fmla="*/ 97618 h 245702"/>
                <a:gd name="connsiteX57" fmla="*/ 52618 w 184052"/>
                <a:gd name="connsiteY57" fmla="*/ 62815 h 245702"/>
                <a:gd name="connsiteX58" fmla="*/ 52604 w 184052"/>
                <a:gd name="connsiteY58" fmla="*/ 62815 h 245702"/>
                <a:gd name="connsiteX59" fmla="*/ 52589 w 184052"/>
                <a:gd name="connsiteY59" fmla="*/ 62815 h 245702"/>
                <a:gd name="connsiteX60" fmla="*/ 49827 w 184052"/>
                <a:gd name="connsiteY60" fmla="*/ 63276 h 245702"/>
                <a:gd name="connsiteX61" fmla="*/ 49827 w 184052"/>
                <a:gd name="connsiteY61" fmla="*/ 57766 h 245702"/>
                <a:gd name="connsiteX62" fmla="*/ 90363 w 184052"/>
                <a:gd name="connsiteY62" fmla="*/ 17230 h 245702"/>
                <a:gd name="connsiteX63" fmla="*/ 94459 w 184052"/>
                <a:gd name="connsiteY63" fmla="*/ 17230 h 245702"/>
                <a:gd name="connsiteX64" fmla="*/ 134994 w 184052"/>
                <a:gd name="connsiteY64" fmla="*/ 57765 h 245702"/>
                <a:gd name="connsiteX65" fmla="*/ 134994 w 184052"/>
                <a:gd name="connsiteY65" fmla="*/ 63206 h 245702"/>
                <a:gd name="connsiteX66" fmla="*/ 134546 w 184052"/>
                <a:gd name="connsiteY66" fmla="*/ 63088 h 245702"/>
                <a:gd name="connsiteX67" fmla="*/ 134328 w 184052"/>
                <a:gd name="connsiteY67" fmla="*/ 63028 h 245702"/>
                <a:gd name="connsiteX68" fmla="*/ 118494 w 184052"/>
                <a:gd name="connsiteY68" fmla="*/ 44294 h 245702"/>
                <a:gd name="connsiteX69" fmla="*/ 111818 w 184052"/>
                <a:gd name="connsiteY69" fmla="*/ 37757 h 245702"/>
                <a:gd name="connsiteX70" fmla="*/ 103111 w 184052"/>
                <a:gd name="connsiteY70" fmla="*/ 41148 h 245702"/>
                <a:gd name="connsiteX71" fmla="*/ 52618 w 184052"/>
                <a:gd name="connsiteY71" fmla="*/ 62815 h 245702"/>
                <a:gd name="connsiteX72" fmla="*/ 101707 w 184052"/>
                <a:gd name="connsiteY72" fmla="*/ 151059 h 245702"/>
                <a:gd name="connsiteX73" fmla="*/ 92218 w 184052"/>
                <a:gd name="connsiteY73" fmla="*/ 160911 h 245702"/>
                <a:gd name="connsiteX74" fmla="*/ 83302 w 184052"/>
                <a:gd name="connsiteY74" fmla="*/ 152228 h 245702"/>
                <a:gd name="connsiteX75" fmla="*/ 83302 w 184052"/>
                <a:gd name="connsiteY75" fmla="*/ 146391 h 245702"/>
                <a:gd name="connsiteX76" fmla="*/ 88599 w 184052"/>
                <a:gd name="connsiteY76" fmla="*/ 146716 h 245702"/>
                <a:gd name="connsiteX77" fmla="*/ 96411 w 184052"/>
                <a:gd name="connsiteY77" fmla="*/ 146716 h 245702"/>
                <a:gd name="connsiteX78" fmla="*/ 101707 w 184052"/>
                <a:gd name="connsiteY78" fmla="*/ 146391 h 245702"/>
                <a:gd name="connsiteX79" fmla="*/ 101707 w 184052"/>
                <a:gd name="connsiteY79" fmla="*/ 151059 h 245702"/>
                <a:gd name="connsiteX80" fmla="*/ 96411 w 184052"/>
                <a:gd name="connsiteY80" fmla="*/ 129488 h 245702"/>
                <a:gd name="connsiteX81" fmla="*/ 88599 w 184052"/>
                <a:gd name="connsiteY81" fmla="*/ 129488 h 245702"/>
                <a:gd name="connsiteX82" fmla="*/ 61205 w 184052"/>
                <a:gd name="connsiteY82" fmla="*/ 102095 h 245702"/>
                <a:gd name="connsiteX83" fmla="*/ 61205 w 184052"/>
                <a:gd name="connsiteY83" fmla="*/ 79502 h 245702"/>
                <a:gd name="connsiteX84" fmla="*/ 61206 w 184052"/>
                <a:gd name="connsiteY84" fmla="*/ 79502 h 245702"/>
                <a:gd name="connsiteX85" fmla="*/ 107285 w 184052"/>
                <a:gd name="connsiteY85" fmla="*/ 61688 h 245702"/>
                <a:gd name="connsiteX86" fmla="*/ 123805 w 184052"/>
                <a:gd name="connsiteY86" fmla="*/ 77512 h 245702"/>
                <a:gd name="connsiteX87" fmla="*/ 123805 w 184052"/>
                <a:gd name="connsiteY87" fmla="*/ 102094 h 245702"/>
                <a:gd name="connsiteX88" fmla="*/ 96411 w 184052"/>
                <a:gd name="connsiteY88" fmla="*/ 129488 h 24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4052" h="245702">
                  <a:moveTo>
                    <a:pt x="184052" y="237028"/>
                  </a:moveTo>
                  <a:lnTo>
                    <a:pt x="184052" y="206392"/>
                  </a:lnTo>
                  <a:cubicBezTo>
                    <a:pt x="184052" y="171465"/>
                    <a:pt x="156689" y="160408"/>
                    <a:pt x="153261" y="159162"/>
                  </a:cubicBezTo>
                  <a:lnTo>
                    <a:pt x="118937" y="145397"/>
                  </a:lnTo>
                  <a:lnTo>
                    <a:pt x="118937" y="140590"/>
                  </a:lnTo>
                  <a:cubicBezTo>
                    <a:pt x="128255" y="135115"/>
                    <a:pt x="135417" y="126361"/>
                    <a:pt x="138829" y="115920"/>
                  </a:cubicBezTo>
                  <a:cubicBezTo>
                    <a:pt x="151300" y="114919"/>
                    <a:pt x="161147" y="104472"/>
                    <a:pt x="161147" y="91748"/>
                  </a:cubicBezTo>
                  <a:cubicBezTo>
                    <a:pt x="161147" y="84184"/>
                    <a:pt x="157666" y="77418"/>
                    <a:pt x="152224" y="72964"/>
                  </a:cubicBezTo>
                  <a:lnTo>
                    <a:pt x="152224" y="57765"/>
                  </a:lnTo>
                  <a:cubicBezTo>
                    <a:pt x="152224" y="25914"/>
                    <a:pt x="126310" y="0"/>
                    <a:pt x="94459" y="0"/>
                  </a:cubicBezTo>
                  <a:lnTo>
                    <a:pt x="90363" y="0"/>
                  </a:lnTo>
                  <a:cubicBezTo>
                    <a:pt x="58512" y="0"/>
                    <a:pt x="32598" y="25914"/>
                    <a:pt x="32598" y="57765"/>
                  </a:cubicBezTo>
                  <a:lnTo>
                    <a:pt x="32598" y="72897"/>
                  </a:lnTo>
                  <a:cubicBezTo>
                    <a:pt x="27106" y="77351"/>
                    <a:pt x="23584" y="84143"/>
                    <a:pt x="23584" y="91748"/>
                  </a:cubicBezTo>
                  <a:cubicBezTo>
                    <a:pt x="23584" y="104566"/>
                    <a:pt x="33580" y="115070"/>
                    <a:pt x="46182" y="115935"/>
                  </a:cubicBezTo>
                  <a:cubicBezTo>
                    <a:pt x="49596" y="126371"/>
                    <a:pt x="56758" y="135119"/>
                    <a:pt x="66071" y="140590"/>
                  </a:cubicBezTo>
                  <a:lnTo>
                    <a:pt x="66071" y="145346"/>
                  </a:lnTo>
                  <a:lnTo>
                    <a:pt x="30829" y="159148"/>
                  </a:lnTo>
                  <a:cubicBezTo>
                    <a:pt x="27573" y="160324"/>
                    <a:pt x="0" y="171330"/>
                    <a:pt x="0" y="206392"/>
                  </a:cubicBezTo>
                  <a:lnTo>
                    <a:pt x="0" y="237080"/>
                  </a:lnTo>
                  <a:cubicBezTo>
                    <a:pt x="0" y="241838"/>
                    <a:pt x="3856" y="245702"/>
                    <a:pt x="8615" y="245702"/>
                  </a:cubicBezTo>
                  <a:lnTo>
                    <a:pt x="30503" y="245702"/>
                  </a:lnTo>
                  <a:cubicBezTo>
                    <a:pt x="35262" y="245702"/>
                    <a:pt x="39117" y="241846"/>
                    <a:pt x="39117" y="237088"/>
                  </a:cubicBezTo>
                  <a:cubicBezTo>
                    <a:pt x="39117" y="232330"/>
                    <a:pt x="35261" y="228473"/>
                    <a:pt x="30503" y="228473"/>
                  </a:cubicBezTo>
                  <a:lnTo>
                    <a:pt x="17229" y="228473"/>
                  </a:lnTo>
                  <a:lnTo>
                    <a:pt x="17229" y="206391"/>
                  </a:lnTo>
                  <a:cubicBezTo>
                    <a:pt x="17229" y="182553"/>
                    <a:pt x="35865" y="175642"/>
                    <a:pt x="36589" y="175385"/>
                  </a:cubicBezTo>
                  <a:cubicBezTo>
                    <a:pt x="36722" y="175340"/>
                    <a:pt x="36854" y="175292"/>
                    <a:pt x="36986" y="175240"/>
                  </a:cubicBezTo>
                  <a:lnTo>
                    <a:pt x="69257" y="162602"/>
                  </a:lnTo>
                  <a:lnTo>
                    <a:pt x="86400" y="179296"/>
                  </a:lnTo>
                  <a:cubicBezTo>
                    <a:pt x="88009" y="180865"/>
                    <a:pt x="90167" y="181740"/>
                    <a:pt x="92409" y="181740"/>
                  </a:cubicBezTo>
                  <a:cubicBezTo>
                    <a:pt x="92455" y="181740"/>
                    <a:pt x="92500" y="181740"/>
                    <a:pt x="92546" y="181739"/>
                  </a:cubicBezTo>
                  <a:cubicBezTo>
                    <a:pt x="94838" y="181703"/>
                    <a:pt x="97022" y="180753"/>
                    <a:pt x="98612" y="179102"/>
                  </a:cubicBezTo>
                  <a:lnTo>
                    <a:pt x="114798" y="162302"/>
                  </a:lnTo>
                  <a:lnTo>
                    <a:pt x="146997" y="175214"/>
                  </a:lnTo>
                  <a:cubicBezTo>
                    <a:pt x="147149" y="175275"/>
                    <a:pt x="147234" y="175308"/>
                    <a:pt x="147390" y="175360"/>
                  </a:cubicBezTo>
                  <a:cubicBezTo>
                    <a:pt x="148182" y="175642"/>
                    <a:pt x="166820" y="182553"/>
                    <a:pt x="166820" y="206391"/>
                  </a:cubicBezTo>
                  <a:lnTo>
                    <a:pt x="166820" y="228473"/>
                  </a:lnTo>
                  <a:lnTo>
                    <a:pt x="118501" y="228473"/>
                  </a:lnTo>
                  <a:lnTo>
                    <a:pt x="65549" y="228473"/>
                  </a:lnTo>
                  <a:lnTo>
                    <a:pt x="57880" y="228473"/>
                  </a:lnTo>
                  <a:cubicBezTo>
                    <a:pt x="53121" y="228473"/>
                    <a:pt x="49265" y="232331"/>
                    <a:pt x="49265" y="237088"/>
                  </a:cubicBezTo>
                  <a:cubicBezTo>
                    <a:pt x="49265" y="241847"/>
                    <a:pt x="53122" y="245702"/>
                    <a:pt x="57880" y="245702"/>
                  </a:cubicBezTo>
                  <a:lnTo>
                    <a:pt x="65549" y="245702"/>
                  </a:lnTo>
                  <a:lnTo>
                    <a:pt x="118501" y="245702"/>
                  </a:lnTo>
                  <a:lnTo>
                    <a:pt x="175436" y="245702"/>
                  </a:lnTo>
                  <a:cubicBezTo>
                    <a:pt x="180197" y="245704"/>
                    <a:pt x="184052" y="241786"/>
                    <a:pt x="184052" y="237028"/>
                  </a:cubicBezTo>
                  <a:close/>
                  <a:moveTo>
                    <a:pt x="141034" y="86689"/>
                  </a:moveTo>
                  <a:cubicBezTo>
                    <a:pt x="141345" y="86787"/>
                    <a:pt x="141666" y="86862"/>
                    <a:pt x="141993" y="86924"/>
                  </a:cubicBezTo>
                  <a:cubicBezTo>
                    <a:pt x="143183" y="88187"/>
                    <a:pt x="143919" y="89882"/>
                    <a:pt x="143919" y="91748"/>
                  </a:cubicBezTo>
                  <a:cubicBezTo>
                    <a:pt x="143919" y="94076"/>
                    <a:pt x="142780" y="96137"/>
                    <a:pt x="141034" y="97419"/>
                  </a:cubicBezTo>
                  <a:lnTo>
                    <a:pt x="141034" y="86689"/>
                  </a:lnTo>
                  <a:close/>
                  <a:moveTo>
                    <a:pt x="43976" y="97618"/>
                  </a:moveTo>
                  <a:cubicBezTo>
                    <a:pt x="42073" y="96356"/>
                    <a:pt x="40816" y="94197"/>
                    <a:pt x="40816" y="91748"/>
                  </a:cubicBezTo>
                  <a:cubicBezTo>
                    <a:pt x="40816" y="89980"/>
                    <a:pt x="41475" y="88366"/>
                    <a:pt x="42555" y="87127"/>
                  </a:cubicBezTo>
                  <a:cubicBezTo>
                    <a:pt x="43045" y="87052"/>
                    <a:pt x="43518" y="86937"/>
                    <a:pt x="43975" y="86781"/>
                  </a:cubicBezTo>
                  <a:lnTo>
                    <a:pt x="43975" y="97618"/>
                  </a:lnTo>
                  <a:close/>
                  <a:moveTo>
                    <a:pt x="52618" y="62815"/>
                  </a:moveTo>
                  <a:cubicBezTo>
                    <a:pt x="52614" y="62815"/>
                    <a:pt x="52608" y="62815"/>
                    <a:pt x="52604" y="62815"/>
                  </a:cubicBezTo>
                  <a:cubicBezTo>
                    <a:pt x="52600" y="62815"/>
                    <a:pt x="52594" y="62815"/>
                    <a:pt x="52589" y="62815"/>
                  </a:cubicBezTo>
                  <a:cubicBezTo>
                    <a:pt x="51623" y="62815"/>
                    <a:pt x="50695" y="62981"/>
                    <a:pt x="49827" y="63276"/>
                  </a:cubicBezTo>
                  <a:lnTo>
                    <a:pt x="49827" y="57766"/>
                  </a:lnTo>
                  <a:cubicBezTo>
                    <a:pt x="49828" y="35414"/>
                    <a:pt x="68013" y="17230"/>
                    <a:pt x="90363" y="17230"/>
                  </a:cubicBezTo>
                  <a:lnTo>
                    <a:pt x="94459" y="17230"/>
                  </a:lnTo>
                  <a:cubicBezTo>
                    <a:pt x="116809" y="17230"/>
                    <a:pt x="134994" y="35414"/>
                    <a:pt x="134994" y="57765"/>
                  </a:cubicBezTo>
                  <a:lnTo>
                    <a:pt x="134994" y="63206"/>
                  </a:lnTo>
                  <a:cubicBezTo>
                    <a:pt x="134848" y="63160"/>
                    <a:pt x="134697" y="63128"/>
                    <a:pt x="134546" y="63088"/>
                  </a:cubicBezTo>
                  <a:cubicBezTo>
                    <a:pt x="134473" y="63070"/>
                    <a:pt x="134403" y="63045"/>
                    <a:pt x="134328" y="63028"/>
                  </a:cubicBezTo>
                  <a:cubicBezTo>
                    <a:pt x="122422" y="60319"/>
                    <a:pt x="118523" y="44413"/>
                    <a:pt x="118494" y="44294"/>
                  </a:cubicBezTo>
                  <a:cubicBezTo>
                    <a:pt x="117747" y="40991"/>
                    <a:pt x="115135" y="38435"/>
                    <a:pt x="111818" y="37757"/>
                  </a:cubicBezTo>
                  <a:cubicBezTo>
                    <a:pt x="108500" y="37076"/>
                    <a:pt x="105097" y="38404"/>
                    <a:pt x="103111" y="41148"/>
                  </a:cubicBezTo>
                  <a:cubicBezTo>
                    <a:pt x="87615" y="62573"/>
                    <a:pt x="53049" y="62815"/>
                    <a:pt x="52618" y="62815"/>
                  </a:cubicBezTo>
                  <a:close/>
                  <a:moveTo>
                    <a:pt x="101707" y="151059"/>
                  </a:moveTo>
                  <a:lnTo>
                    <a:pt x="92218" y="160911"/>
                  </a:lnTo>
                  <a:lnTo>
                    <a:pt x="83302" y="152228"/>
                  </a:lnTo>
                  <a:lnTo>
                    <a:pt x="83302" y="146391"/>
                  </a:lnTo>
                  <a:cubicBezTo>
                    <a:pt x="85041" y="146598"/>
                    <a:pt x="86805" y="146716"/>
                    <a:pt x="88599" y="146716"/>
                  </a:cubicBezTo>
                  <a:lnTo>
                    <a:pt x="96411" y="146716"/>
                  </a:lnTo>
                  <a:cubicBezTo>
                    <a:pt x="98204" y="146716"/>
                    <a:pt x="99969" y="146598"/>
                    <a:pt x="101707" y="146391"/>
                  </a:cubicBezTo>
                  <a:lnTo>
                    <a:pt x="101707" y="151059"/>
                  </a:lnTo>
                  <a:close/>
                  <a:moveTo>
                    <a:pt x="96411" y="129488"/>
                  </a:moveTo>
                  <a:lnTo>
                    <a:pt x="88599" y="129488"/>
                  </a:lnTo>
                  <a:cubicBezTo>
                    <a:pt x="73494" y="129488"/>
                    <a:pt x="61205" y="117200"/>
                    <a:pt x="61205" y="102095"/>
                  </a:cubicBezTo>
                  <a:lnTo>
                    <a:pt x="61205" y="79502"/>
                  </a:lnTo>
                  <a:lnTo>
                    <a:pt x="61206" y="79502"/>
                  </a:lnTo>
                  <a:cubicBezTo>
                    <a:pt x="72364" y="78291"/>
                    <a:pt x="92067" y="74371"/>
                    <a:pt x="107285" y="61688"/>
                  </a:cubicBezTo>
                  <a:cubicBezTo>
                    <a:pt x="110697" y="67525"/>
                    <a:pt x="115963" y="73822"/>
                    <a:pt x="123805" y="77512"/>
                  </a:cubicBezTo>
                  <a:lnTo>
                    <a:pt x="123805" y="102094"/>
                  </a:lnTo>
                  <a:cubicBezTo>
                    <a:pt x="123804" y="117199"/>
                    <a:pt x="111516" y="129488"/>
                    <a:pt x="96411" y="129488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Freeform 338">
              <a:extLst>
                <a:ext uri="{FF2B5EF4-FFF2-40B4-BE49-F238E27FC236}">
                  <a16:creationId xmlns:a16="http://schemas.microsoft.com/office/drawing/2014/main" id="{59F31E2C-87A0-46BB-8D38-CA273F910A98}"/>
                </a:ext>
              </a:extLst>
            </p:cNvPr>
            <p:cNvSpPr/>
            <p:nvPr/>
          </p:nvSpPr>
          <p:spPr>
            <a:xfrm>
              <a:off x="6586349" y="3695889"/>
              <a:ext cx="184048" cy="245705"/>
            </a:xfrm>
            <a:custGeom>
              <a:avLst/>
              <a:gdLst>
                <a:gd name="connsiteX0" fmla="*/ 153261 w 184048"/>
                <a:gd name="connsiteY0" fmla="*/ 159159 h 245705"/>
                <a:gd name="connsiteX1" fmla="*/ 118937 w 184048"/>
                <a:gd name="connsiteY1" fmla="*/ 145395 h 245705"/>
                <a:gd name="connsiteX2" fmla="*/ 118937 w 184048"/>
                <a:gd name="connsiteY2" fmla="*/ 140588 h 245705"/>
                <a:gd name="connsiteX3" fmla="*/ 138829 w 184048"/>
                <a:gd name="connsiteY3" fmla="*/ 115919 h 245705"/>
                <a:gd name="connsiteX4" fmla="*/ 161147 w 184048"/>
                <a:gd name="connsiteY4" fmla="*/ 91746 h 245705"/>
                <a:gd name="connsiteX5" fmla="*/ 152223 w 184048"/>
                <a:gd name="connsiteY5" fmla="*/ 72963 h 245705"/>
                <a:gd name="connsiteX6" fmla="*/ 152223 w 184048"/>
                <a:gd name="connsiteY6" fmla="*/ 57765 h 245705"/>
                <a:gd name="connsiteX7" fmla="*/ 94458 w 184048"/>
                <a:gd name="connsiteY7" fmla="*/ 0 h 245705"/>
                <a:gd name="connsiteX8" fmla="*/ 90362 w 184048"/>
                <a:gd name="connsiteY8" fmla="*/ 0 h 245705"/>
                <a:gd name="connsiteX9" fmla="*/ 32597 w 184048"/>
                <a:gd name="connsiteY9" fmla="*/ 57765 h 245705"/>
                <a:gd name="connsiteX10" fmla="*/ 32597 w 184048"/>
                <a:gd name="connsiteY10" fmla="*/ 72897 h 245705"/>
                <a:gd name="connsiteX11" fmla="*/ 23583 w 184048"/>
                <a:gd name="connsiteY11" fmla="*/ 91748 h 245705"/>
                <a:gd name="connsiteX12" fmla="*/ 46182 w 184048"/>
                <a:gd name="connsiteY12" fmla="*/ 115935 h 245705"/>
                <a:gd name="connsiteX13" fmla="*/ 66071 w 184048"/>
                <a:gd name="connsiteY13" fmla="*/ 140591 h 245705"/>
                <a:gd name="connsiteX14" fmla="*/ 66071 w 184048"/>
                <a:gd name="connsiteY14" fmla="*/ 145347 h 245705"/>
                <a:gd name="connsiteX15" fmla="*/ 30829 w 184048"/>
                <a:gd name="connsiteY15" fmla="*/ 159149 h 245705"/>
                <a:gd name="connsiteX16" fmla="*/ 0 w 184048"/>
                <a:gd name="connsiteY16" fmla="*/ 206393 h 245705"/>
                <a:gd name="connsiteX17" fmla="*/ 0 w 184048"/>
                <a:gd name="connsiteY17" fmla="*/ 237081 h 245705"/>
                <a:gd name="connsiteX18" fmla="*/ 8615 w 184048"/>
                <a:gd name="connsiteY18" fmla="*/ 245704 h 245705"/>
                <a:gd name="connsiteX19" fmla="*/ 30503 w 184048"/>
                <a:gd name="connsiteY19" fmla="*/ 245704 h 245705"/>
                <a:gd name="connsiteX20" fmla="*/ 39117 w 184048"/>
                <a:gd name="connsiteY20" fmla="*/ 237090 h 245705"/>
                <a:gd name="connsiteX21" fmla="*/ 30503 w 184048"/>
                <a:gd name="connsiteY21" fmla="*/ 228475 h 245705"/>
                <a:gd name="connsiteX22" fmla="*/ 17229 w 184048"/>
                <a:gd name="connsiteY22" fmla="*/ 228475 h 245705"/>
                <a:gd name="connsiteX23" fmla="*/ 17229 w 184048"/>
                <a:gd name="connsiteY23" fmla="*/ 206393 h 245705"/>
                <a:gd name="connsiteX24" fmla="*/ 36588 w 184048"/>
                <a:gd name="connsiteY24" fmla="*/ 175387 h 245705"/>
                <a:gd name="connsiteX25" fmla="*/ 36985 w 184048"/>
                <a:gd name="connsiteY25" fmla="*/ 175242 h 245705"/>
                <a:gd name="connsiteX26" fmla="*/ 69257 w 184048"/>
                <a:gd name="connsiteY26" fmla="*/ 162604 h 245705"/>
                <a:gd name="connsiteX27" fmla="*/ 86399 w 184048"/>
                <a:gd name="connsiteY27" fmla="*/ 179298 h 245705"/>
                <a:gd name="connsiteX28" fmla="*/ 92408 w 184048"/>
                <a:gd name="connsiteY28" fmla="*/ 181742 h 245705"/>
                <a:gd name="connsiteX29" fmla="*/ 92545 w 184048"/>
                <a:gd name="connsiteY29" fmla="*/ 181741 h 245705"/>
                <a:gd name="connsiteX30" fmla="*/ 98611 w 184048"/>
                <a:gd name="connsiteY30" fmla="*/ 179105 h 245705"/>
                <a:gd name="connsiteX31" fmla="*/ 114798 w 184048"/>
                <a:gd name="connsiteY31" fmla="*/ 162305 h 245705"/>
                <a:gd name="connsiteX32" fmla="*/ 146996 w 184048"/>
                <a:gd name="connsiteY32" fmla="*/ 175216 h 245705"/>
                <a:gd name="connsiteX33" fmla="*/ 147389 w 184048"/>
                <a:gd name="connsiteY33" fmla="*/ 175362 h 245705"/>
                <a:gd name="connsiteX34" fmla="*/ 166819 w 184048"/>
                <a:gd name="connsiteY34" fmla="*/ 206394 h 245705"/>
                <a:gd name="connsiteX35" fmla="*/ 166819 w 184048"/>
                <a:gd name="connsiteY35" fmla="*/ 228476 h 245705"/>
                <a:gd name="connsiteX36" fmla="*/ 118499 w 184048"/>
                <a:gd name="connsiteY36" fmla="*/ 228476 h 245705"/>
                <a:gd name="connsiteX37" fmla="*/ 65547 w 184048"/>
                <a:gd name="connsiteY37" fmla="*/ 228476 h 245705"/>
                <a:gd name="connsiteX38" fmla="*/ 57878 w 184048"/>
                <a:gd name="connsiteY38" fmla="*/ 228476 h 245705"/>
                <a:gd name="connsiteX39" fmla="*/ 49263 w 184048"/>
                <a:gd name="connsiteY39" fmla="*/ 237091 h 245705"/>
                <a:gd name="connsiteX40" fmla="*/ 57878 w 184048"/>
                <a:gd name="connsiteY40" fmla="*/ 245705 h 245705"/>
                <a:gd name="connsiteX41" fmla="*/ 65547 w 184048"/>
                <a:gd name="connsiteY41" fmla="*/ 245705 h 245705"/>
                <a:gd name="connsiteX42" fmla="*/ 118499 w 184048"/>
                <a:gd name="connsiteY42" fmla="*/ 245705 h 245705"/>
                <a:gd name="connsiteX43" fmla="*/ 175433 w 184048"/>
                <a:gd name="connsiteY43" fmla="*/ 245705 h 245705"/>
                <a:gd name="connsiteX44" fmla="*/ 184048 w 184048"/>
                <a:gd name="connsiteY44" fmla="*/ 237031 h 245705"/>
                <a:gd name="connsiteX45" fmla="*/ 184048 w 184048"/>
                <a:gd name="connsiteY45" fmla="*/ 206394 h 245705"/>
                <a:gd name="connsiteX46" fmla="*/ 153261 w 184048"/>
                <a:gd name="connsiteY46" fmla="*/ 159159 h 245705"/>
                <a:gd name="connsiteX47" fmla="*/ 141033 w 184048"/>
                <a:gd name="connsiteY47" fmla="*/ 86686 h 245705"/>
                <a:gd name="connsiteX48" fmla="*/ 141992 w 184048"/>
                <a:gd name="connsiteY48" fmla="*/ 86921 h 245705"/>
                <a:gd name="connsiteX49" fmla="*/ 143918 w 184048"/>
                <a:gd name="connsiteY49" fmla="*/ 91745 h 245705"/>
                <a:gd name="connsiteX50" fmla="*/ 141033 w 184048"/>
                <a:gd name="connsiteY50" fmla="*/ 97417 h 245705"/>
                <a:gd name="connsiteX51" fmla="*/ 141033 w 184048"/>
                <a:gd name="connsiteY51" fmla="*/ 86686 h 245705"/>
                <a:gd name="connsiteX52" fmla="*/ 43976 w 184048"/>
                <a:gd name="connsiteY52" fmla="*/ 97616 h 245705"/>
                <a:gd name="connsiteX53" fmla="*/ 40816 w 184048"/>
                <a:gd name="connsiteY53" fmla="*/ 91745 h 245705"/>
                <a:gd name="connsiteX54" fmla="*/ 42555 w 184048"/>
                <a:gd name="connsiteY54" fmla="*/ 87125 h 245705"/>
                <a:gd name="connsiteX55" fmla="*/ 43975 w 184048"/>
                <a:gd name="connsiteY55" fmla="*/ 86779 h 245705"/>
                <a:gd name="connsiteX56" fmla="*/ 43975 w 184048"/>
                <a:gd name="connsiteY56" fmla="*/ 97616 h 245705"/>
                <a:gd name="connsiteX57" fmla="*/ 52617 w 184048"/>
                <a:gd name="connsiteY57" fmla="*/ 62809 h 245705"/>
                <a:gd name="connsiteX58" fmla="*/ 52589 w 184048"/>
                <a:gd name="connsiteY58" fmla="*/ 62809 h 245705"/>
                <a:gd name="connsiteX59" fmla="*/ 51711 w 184048"/>
                <a:gd name="connsiteY59" fmla="*/ 62854 h 245705"/>
                <a:gd name="connsiteX60" fmla="*/ 51443 w 184048"/>
                <a:gd name="connsiteY60" fmla="*/ 62895 h 245705"/>
                <a:gd name="connsiteX61" fmla="*/ 50858 w 184048"/>
                <a:gd name="connsiteY61" fmla="*/ 62984 h 245705"/>
                <a:gd name="connsiteX62" fmla="*/ 50494 w 184048"/>
                <a:gd name="connsiteY62" fmla="*/ 63077 h 245705"/>
                <a:gd name="connsiteX63" fmla="*/ 50034 w 184048"/>
                <a:gd name="connsiteY63" fmla="*/ 63195 h 245705"/>
                <a:gd name="connsiteX64" fmla="*/ 49830 w 184048"/>
                <a:gd name="connsiteY64" fmla="*/ 63268 h 245705"/>
                <a:gd name="connsiteX65" fmla="*/ 49830 w 184048"/>
                <a:gd name="connsiteY65" fmla="*/ 57759 h 245705"/>
                <a:gd name="connsiteX66" fmla="*/ 90364 w 184048"/>
                <a:gd name="connsiteY66" fmla="*/ 17227 h 245705"/>
                <a:gd name="connsiteX67" fmla="*/ 94460 w 184048"/>
                <a:gd name="connsiteY67" fmla="*/ 17227 h 245705"/>
                <a:gd name="connsiteX68" fmla="*/ 134995 w 184048"/>
                <a:gd name="connsiteY68" fmla="*/ 57762 h 245705"/>
                <a:gd name="connsiteX69" fmla="*/ 134995 w 184048"/>
                <a:gd name="connsiteY69" fmla="*/ 63202 h 245705"/>
                <a:gd name="connsiteX70" fmla="*/ 134569 w 184048"/>
                <a:gd name="connsiteY70" fmla="*/ 63091 h 245705"/>
                <a:gd name="connsiteX71" fmla="*/ 134330 w 184048"/>
                <a:gd name="connsiteY71" fmla="*/ 63022 h 245705"/>
                <a:gd name="connsiteX72" fmla="*/ 118496 w 184048"/>
                <a:gd name="connsiteY72" fmla="*/ 44289 h 245705"/>
                <a:gd name="connsiteX73" fmla="*/ 111820 w 184048"/>
                <a:gd name="connsiteY73" fmla="*/ 37751 h 245705"/>
                <a:gd name="connsiteX74" fmla="*/ 103113 w 184048"/>
                <a:gd name="connsiteY74" fmla="*/ 41143 h 245705"/>
                <a:gd name="connsiteX75" fmla="*/ 52617 w 184048"/>
                <a:gd name="connsiteY75" fmla="*/ 62809 h 245705"/>
                <a:gd name="connsiteX76" fmla="*/ 101707 w 184048"/>
                <a:gd name="connsiteY76" fmla="*/ 151057 h 245705"/>
                <a:gd name="connsiteX77" fmla="*/ 92218 w 184048"/>
                <a:gd name="connsiteY77" fmla="*/ 160908 h 245705"/>
                <a:gd name="connsiteX78" fmla="*/ 83302 w 184048"/>
                <a:gd name="connsiteY78" fmla="*/ 152224 h 245705"/>
                <a:gd name="connsiteX79" fmla="*/ 83302 w 184048"/>
                <a:gd name="connsiteY79" fmla="*/ 146389 h 245705"/>
                <a:gd name="connsiteX80" fmla="*/ 88599 w 184048"/>
                <a:gd name="connsiteY80" fmla="*/ 146714 h 245705"/>
                <a:gd name="connsiteX81" fmla="*/ 96411 w 184048"/>
                <a:gd name="connsiteY81" fmla="*/ 146714 h 245705"/>
                <a:gd name="connsiteX82" fmla="*/ 101708 w 184048"/>
                <a:gd name="connsiteY82" fmla="*/ 146389 h 245705"/>
                <a:gd name="connsiteX83" fmla="*/ 101708 w 184048"/>
                <a:gd name="connsiteY83" fmla="*/ 151057 h 245705"/>
                <a:gd name="connsiteX84" fmla="*/ 96411 w 184048"/>
                <a:gd name="connsiteY84" fmla="*/ 129484 h 245705"/>
                <a:gd name="connsiteX85" fmla="*/ 88599 w 184048"/>
                <a:gd name="connsiteY85" fmla="*/ 129484 h 245705"/>
                <a:gd name="connsiteX86" fmla="*/ 61205 w 184048"/>
                <a:gd name="connsiteY86" fmla="*/ 102091 h 245705"/>
                <a:gd name="connsiteX87" fmla="*/ 61205 w 184048"/>
                <a:gd name="connsiteY87" fmla="*/ 79505 h 245705"/>
                <a:gd name="connsiteX88" fmla="*/ 61206 w 184048"/>
                <a:gd name="connsiteY88" fmla="*/ 79505 h 245705"/>
                <a:gd name="connsiteX89" fmla="*/ 107285 w 184048"/>
                <a:gd name="connsiteY89" fmla="*/ 61686 h 245705"/>
                <a:gd name="connsiteX90" fmla="*/ 123805 w 184048"/>
                <a:gd name="connsiteY90" fmla="*/ 77509 h 245705"/>
                <a:gd name="connsiteX91" fmla="*/ 123805 w 184048"/>
                <a:gd name="connsiteY91" fmla="*/ 102091 h 245705"/>
                <a:gd name="connsiteX92" fmla="*/ 96411 w 184048"/>
                <a:gd name="connsiteY92" fmla="*/ 129484 h 24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4048" h="245705">
                  <a:moveTo>
                    <a:pt x="153261" y="159159"/>
                  </a:moveTo>
                  <a:lnTo>
                    <a:pt x="118937" y="145395"/>
                  </a:lnTo>
                  <a:lnTo>
                    <a:pt x="118937" y="140588"/>
                  </a:lnTo>
                  <a:cubicBezTo>
                    <a:pt x="128255" y="135113"/>
                    <a:pt x="135417" y="126359"/>
                    <a:pt x="138829" y="115919"/>
                  </a:cubicBezTo>
                  <a:cubicBezTo>
                    <a:pt x="151300" y="114917"/>
                    <a:pt x="161147" y="104469"/>
                    <a:pt x="161147" y="91746"/>
                  </a:cubicBezTo>
                  <a:cubicBezTo>
                    <a:pt x="161147" y="84181"/>
                    <a:pt x="157666" y="77417"/>
                    <a:pt x="152223" y="72963"/>
                  </a:cubicBezTo>
                  <a:lnTo>
                    <a:pt x="152223" y="57765"/>
                  </a:lnTo>
                  <a:cubicBezTo>
                    <a:pt x="152223" y="25914"/>
                    <a:pt x="126309" y="0"/>
                    <a:pt x="94458" y="0"/>
                  </a:cubicBezTo>
                  <a:lnTo>
                    <a:pt x="90362" y="0"/>
                  </a:lnTo>
                  <a:cubicBezTo>
                    <a:pt x="58511" y="0"/>
                    <a:pt x="32597" y="25914"/>
                    <a:pt x="32597" y="57765"/>
                  </a:cubicBezTo>
                  <a:lnTo>
                    <a:pt x="32597" y="72897"/>
                  </a:lnTo>
                  <a:cubicBezTo>
                    <a:pt x="27106" y="77351"/>
                    <a:pt x="23583" y="84143"/>
                    <a:pt x="23583" y="91748"/>
                  </a:cubicBezTo>
                  <a:cubicBezTo>
                    <a:pt x="23583" y="104566"/>
                    <a:pt x="33579" y="115070"/>
                    <a:pt x="46182" y="115935"/>
                  </a:cubicBezTo>
                  <a:cubicBezTo>
                    <a:pt x="49595" y="126371"/>
                    <a:pt x="56755" y="135119"/>
                    <a:pt x="66071" y="140591"/>
                  </a:cubicBezTo>
                  <a:lnTo>
                    <a:pt x="66071" y="145347"/>
                  </a:lnTo>
                  <a:lnTo>
                    <a:pt x="30829" y="159149"/>
                  </a:lnTo>
                  <a:cubicBezTo>
                    <a:pt x="27573" y="160324"/>
                    <a:pt x="0" y="171331"/>
                    <a:pt x="0" y="206393"/>
                  </a:cubicBezTo>
                  <a:lnTo>
                    <a:pt x="0" y="237081"/>
                  </a:lnTo>
                  <a:cubicBezTo>
                    <a:pt x="0" y="241840"/>
                    <a:pt x="3856" y="245704"/>
                    <a:pt x="8615" y="245704"/>
                  </a:cubicBezTo>
                  <a:lnTo>
                    <a:pt x="30503" y="245704"/>
                  </a:lnTo>
                  <a:cubicBezTo>
                    <a:pt x="35262" y="245704"/>
                    <a:pt x="39117" y="241848"/>
                    <a:pt x="39117" y="237090"/>
                  </a:cubicBezTo>
                  <a:cubicBezTo>
                    <a:pt x="39117" y="232331"/>
                    <a:pt x="35261" y="228475"/>
                    <a:pt x="30503" y="228475"/>
                  </a:cubicBezTo>
                  <a:lnTo>
                    <a:pt x="17229" y="228475"/>
                  </a:lnTo>
                  <a:lnTo>
                    <a:pt x="17229" y="206393"/>
                  </a:lnTo>
                  <a:cubicBezTo>
                    <a:pt x="17229" y="182555"/>
                    <a:pt x="35865" y="175643"/>
                    <a:pt x="36588" y="175387"/>
                  </a:cubicBezTo>
                  <a:cubicBezTo>
                    <a:pt x="36721" y="175342"/>
                    <a:pt x="36853" y="175294"/>
                    <a:pt x="36985" y="175242"/>
                  </a:cubicBezTo>
                  <a:lnTo>
                    <a:pt x="69257" y="162604"/>
                  </a:lnTo>
                  <a:lnTo>
                    <a:pt x="86399" y="179298"/>
                  </a:lnTo>
                  <a:cubicBezTo>
                    <a:pt x="88008" y="180867"/>
                    <a:pt x="90165" y="181742"/>
                    <a:pt x="92408" y="181742"/>
                  </a:cubicBezTo>
                  <a:cubicBezTo>
                    <a:pt x="92454" y="181742"/>
                    <a:pt x="92499" y="181742"/>
                    <a:pt x="92545" y="181741"/>
                  </a:cubicBezTo>
                  <a:cubicBezTo>
                    <a:pt x="94837" y="181706"/>
                    <a:pt x="97021" y="180756"/>
                    <a:pt x="98611" y="179105"/>
                  </a:cubicBezTo>
                  <a:lnTo>
                    <a:pt x="114798" y="162305"/>
                  </a:lnTo>
                  <a:lnTo>
                    <a:pt x="146996" y="175216"/>
                  </a:lnTo>
                  <a:cubicBezTo>
                    <a:pt x="147148" y="175278"/>
                    <a:pt x="147232" y="175310"/>
                    <a:pt x="147389" y="175362"/>
                  </a:cubicBezTo>
                  <a:cubicBezTo>
                    <a:pt x="148181" y="175644"/>
                    <a:pt x="166819" y="182556"/>
                    <a:pt x="166819" y="206394"/>
                  </a:cubicBezTo>
                  <a:lnTo>
                    <a:pt x="166819" y="228476"/>
                  </a:lnTo>
                  <a:lnTo>
                    <a:pt x="118499" y="228476"/>
                  </a:lnTo>
                  <a:lnTo>
                    <a:pt x="65547" y="228476"/>
                  </a:lnTo>
                  <a:lnTo>
                    <a:pt x="57878" y="228476"/>
                  </a:lnTo>
                  <a:cubicBezTo>
                    <a:pt x="53118" y="228476"/>
                    <a:pt x="49263" y="232333"/>
                    <a:pt x="49263" y="237091"/>
                  </a:cubicBezTo>
                  <a:cubicBezTo>
                    <a:pt x="49263" y="241850"/>
                    <a:pt x="53119" y="245705"/>
                    <a:pt x="57878" y="245705"/>
                  </a:cubicBezTo>
                  <a:lnTo>
                    <a:pt x="65547" y="245705"/>
                  </a:lnTo>
                  <a:lnTo>
                    <a:pt x="118499" y="245705"/>
                  </a:lnTo>
                  <a:lnTo>
                    <a:pt x="175433" y="245705"/>
                  </a:lnTo>
                  <a:cubicBezTo>
                    <a:pt x="180193" y="245705"/>
                    <a:pt x="184048" y="241788"/>
                    <a:pt x="184048" y="237031"/>
                  </a:cubicBezTo>
                  <a:lnTo>
                    <a:pt x="184048" y="206394"/>
                  </a:lnTo>
                  <a:cubicBezTo>
                    <a:pt x="184052" y="171463"/>
                    <a:pt x="156689" y="160407"/>
                    <a:pt x="153261" y="159159"/>
                  </a:cubicBezTo>
                  <a:close/>
                  <a:moveTo>
                    <a:pt x="141033" y="86686"/>
                  </a:moveTo>
                  <a:cubicBezTo>
                    <a:pt x="141344" y="86784"/>
                    <a:pt x="141665" y="86859"/>
                    <a:pt x="141992" y="86921"/>
                  </a:cubicBezTo>
                  <a:cubicBezTo>
                    <a:pt x="143182" y="88184"/>
                    <a:pt x="143918" y="89878"/>
                    <a:pt x="143918" y="91745"/>
                  </a:cubicBezTo>
                  <a:cubicBezTo>
                    <a:pt x="143918" y="94074"/>
                    <a:pt x="142778" y="96134"/>
                    <a:pt x="141033" y="97417"/>
                  </a:cubicBezTo>
                  <a:lnTo>
                    <a:pt x="141033" y="86686"/>
                  </a:lnTo>
                  <a:close/>
                  <a:moveTo>
                    <a:pt x="43976" y="97616"/>
                  </a:moveTo>
                  <a:cubicBezTo>
                    <a:pt x="42072" y="96353"/>
                    <a:pt x="40816" y="94194"/>
                    <a:pt x="40816" y="91745"/>
                  </a:cubicBezTo>
                  <a:cubicBezTo>
                    <a:pt x="40816" y="89977"/>
                    <a:pt x="41475" y="88364"/>
                    <a:pt x="42555" y="87125"/>
                  </a:cubicBezTo>
                  <a:cubicBezTo>
                    <a:pt x="43043" y="87049"/>
                    <a:pt x="43519" y="86935"/>
                    <a:pt x="43975" y="86779"/>
                  </a:cubicBezTo>
                  <a:lnTo>
                    <a:pt x="43975" y="97616"/>
                  </a:lnTo>
                  <a:close/>
                  <a:moveTo>
                    <a:pt x="52617" y="62809"/>
                  </a:moveTo>
                  <a:cubicBezTo>
                    <a:pt x="52607" y="62809"/>
                    <a:pt x="52599" y="62809"/>
                    <a:pt x="52589" y="62809"/>
                  </a:cubicBezTo>
                  <a:cubicBezTo>
                    <a:pt x="52293" y="62809"/>
                    <a:pt x="51998" y="62824"/>
                    <a:pt x="51711" y="62854"/>
                  </a:cubicBezTo>
                  <a:cubicBezTo>
                    <a:pt x="51620" y="62864"/>
                    <a:pt x="51533" y="62882"/>
                    <a:pt x="51443" y="62895"/>
                  </a:cubicBezTo>
                  <a:cubicBezTo>
                    <a:pt x="51246" y="62920"/>
                    <a:pt x="51050" y="62945"/>
                    <a:pt x="50858" y="62984"/>
                  </a:cubicBezTo>
                  <a:cubicBezTo>
                    <a:pt x="50736" y="63010"/>
                    <a:pt x="50615" y="63047"/>
                    <a:pt x="50494" y="63077"/>
                  </a:cubicBezTo>
                  <a:cubicBezTo>
                    <a:pt x="50340" y="63115"/>
                    <a:pt x="50184" y="63149"/>
                    <a:pt x="50034" y="63195"/>
                  </a:cubicBezTo>
                  <a:cubicBezTo>
                    <a:pt x="49964" y="63217"/>
                    <a:pt x="49899" y="63247"/>
                    <a:pt x="49830" y="63268"/>
                  </a:cubicBezTo>
                  <a:lnTo>
                    <a:pt x="49830" y="57759"/>
                  </a:lnTo>
                  <a:cubicBezTo>
                    <a:pt x="49828" y="35411"/>
                    <a:pt x="68013" y="17227"/>
                    <a:pt x="90364" y="17227"/>
                  </a:cubicBezTo>
                  <a:lnTo>
                    <a:pt x="94460" y="17227"/>
                  </a:lnTo>
                  <a:cubicBezTo>
                    <a:pt x="116811" y="17227"/>
                    <a:pt x="134995" y="35411"/>
                    <a:pt x="134995" y="57762"/>
                  </a:cubicBezTo>
                  <a:lnTo>
                    <a:pt x="134995" y="63202"/>
                  </a:lnTo>
                  <a:cubicBezTo>
                    <a:pt x="134855" y="63159"/>
                    <a:pt x="134711" y="63128"/>
                    <a:pt x="134569" y="63091"/>
                  </a:cubicBezTo>
                  <a:cubicBezTo>
                    <a:pt x="134488" y="63070"/>
                    <a:pt x="134411" y="63043"/>
                    <a:pt x="134330" y="63022"/>
                  </a:cubicBezTo>
                  <a:cubicBezTo>
                    <a:pt x="122424" y="60315"/>
                    <a:pt x="118525" y="44409"/>
                    <a:pt x="118496" y="44289"/>
                  </a:cubicBezTo>
                  <a:cubicBezTo>
                    <a:pt x="117750" y="40987"/>
                    <a:pt x="115137" y="38430"/>
                    <a:pt x="111820" y="37751"/>
                  </a:cubicBezTo>
                  <a:cubicBezTo>
                    <a:pt x="108503" y="37070"/>
                    <a:pt x="105099" y="38399"/>
                    <a:pt x="103113" y="41143"/>
                  </a:cubicBezTo>
                  <a:cubicBezTo>
                    <a:pt x="87615" y="62569"/>
                    <a:pt x="53048" y="62809"/>
                    <a:pt x="52617" y="62809"/>
                  </a:cubicBezTo>
                  <a:close/>
                  <a:moveTo>
                    <a:pt x="101707" y="151057"/>
                  </a:moveTo>
                  <a:lnTo>
                    <a:pt x="92218" y="160908"/>
                  </a:lnTo>
                  <a:lnTo>
                    <a:pt x="83302" y="152224"/>
                  </a:lnTo>
                  <a:lnTo>
                    <a:pt x="83302" y="146389"/>
                  </a:lnTo>
                  <a:cubicBezTo>
                    <a:pt x="85041" y="146596"/>
                    <a:pt x="86805" y="146714"/>
                    <a:pt x="88599" y="146714"/>
                  </a:cubicBezTo>
                  <a:lnTo>
                    <a:pt x="96411" y="146714"/>
                  </a:lnTo>
                  <a:cubicBezTo>
                    <a:pt x="98204" y="146714"/>
                    <a:pt x="99969" y="146595"/>
                    <a:pt x="101708" y="146389"/>
                  </a:cubicBezTo>
                  <a:lnTo>
                    <a:pt x="101708" y="151057"/>
                  </a:lnTo>
                  <a:close/>
                  <a:moveTo>
                    <a:pt x="96411" y="129484"/>
                  </a:moveTo>
                  <a:lnTo>
                    <a:pt x="88599" y="129484"/>
                  </a:lnTo>
                  <a:cubicBezTo>
                    <a:pt x="73494" y="129484"/>
                    <a:pt x="61205" y="117196"/>
                    <a:pt x="61205" y="102091"/>
                  </a:cubicBezTo>
                  <a:lnTo>
                    <a:pt x="61205" y="79505"/>
                  </a:lnTo>
                  <a:lnTo>
                    <a:pt x="61206" y="79505"/>
                  </a:lnTo>
                  <a:cubicBezTo>
                    <a:pt x="72363" y="78295"/>
                    <a:pt x="92063" y="74369"/>
                    <a:pt x="107285" y="61686"/>
                  </a:cubicBezTo>
                  <a:cubicBezTo>
                    <a:pt x="110697" y="67522"/>
                    <a:pt x="115963" y="73821"/>
                    <a:pt x="123805" y="77509"/>
                  </a:cubicBezTo>
                  <a:lnTo>
                    <a:pt x="123805" y="102091"/>
                  </a:lnTo>
                  <a:cubicBezTo>
                    <a:pt x="123804" y="117195"/>
                    <a:pt x="111515" y="129484"/>
                    <a:pt x="96411" y="129484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" name="Freeform 339">
              <a:extLst>
                <a:ext uri="{FF2B5EF4-FFF2-40B4-BE49-F238E27FC236}">
                  <a16:creationId xmlns:a16="http://schemas.microsoft.com/office/drawing/2014/main" id="{45049464-2E84-4238-A141-1D8C0D9312C9}"/>
                </a:ext>
              </a:extLst>
            </p:cNvPr>
            <p:cNvSpPr/>
            <p:nvPr/>
          </p:nvSpPr>
          <p:spPr>
            <a:xfrm>
              <a:off x="6225270" y="3695889"/>
              <a:ext cx="184051" cy="245702"/>
            </a:xfrm>
            <a:custGeom>
              <a:avLst/>
              <a:gdLst>
                <a:gd name="connsiteX0" fmla="*/ 153259 w 184051"/>
                <a:gd name="connsiteY0" fmla="*/ 159159 h 245702"/>
                <a:gd name="connsiteX1" fmla="*/ 118935 w 184051"/>
                <a:gd name="connsiteY1" fmla="*/ 145395 h 245702"/>
                <a:gd name="connsiteX2" fmla="*/ 118935 w 184051"/>
                <a:gd name="connsiteY2" fmla="*/ 140588 h 245702"/>
                <a:gd name="connsiteX3" fmla="*/ 138827 w 184051"/>
                <a:gd name="connsiteY3" fmla="*/ 115919 h 245702"/>
                <a:gd name="connsiteX4" fmla="*/ 161145 w 184051"/>
                <a:gd name="connsiteY4" fmla="*/ 91746 h 245702"/>
                <a:gd name="connsiteX5" fmla="*/ 152223 w 184051"/>
                <a:gd name="connsiteY5" fmla="*/ 72963 h 245702"/>
                <a:gd name="connsiteX6" fmla="*/ 152223 w 184051"/>
                <a:gd name="connsiteY6" fmla="*/ 57765 h 245702"/>
                <a:gd name="connsiteX7" fmla="*/ 94458 w 184051"/>
                <a:gd name="connsiteY7" fmla="*/ 0 h 245702"/>
                <a:gd name="connsiteX8" fmla="*/ 90362 w 184051"/>
                <a:gd name="connsiteY8" fmla="*/ 0 h 245702"/>
                <a:gd name="connsiteX9" fmla="*/ 32597 w 184051"/>
                <a:gd name="connsiteY9" fmla="*/ 57765 h 245702"/>
                <a:gd name="connsiteX10" fmla="*/ 32597 w 184051"/>
                <a:gd name="connsiteY10" fmla="*/ 72897 h 245702"/>
                <a:gd name="connsiteX11" fmla="*/ 23583 w 184051"/>
                <a:gd name="connsiteY11" fmla="*/ 91748 h 245702"/>
                <a:gd name="connsiteX12" fmla="*/ 46181 w 184051"/>
                <a:gd name="connsiteY12" fmla="*/ 115935 h 245702"/>
                <a:gd name="connsiteX13" fmla="*/ 66070 w 184051"/>
                <a:gd name="connsiteY13" fmla="*/ 140591 h 245702"/>
                <a:gd name="connsiteX14" fmla="*/ 66070 w 184051"/>
                <a:gd name="connsiteY14" fmla="*/ 145347 h 245702"/>
                <a:gd name="connsiteX15" fmla="*/ 30828 w 184051"/>
                <a:gd name="connsiteY15" fmla="*/ 159149 h 245702"/>
                <a:gd name="connsiteX16" fmla="*/ 0 w 184051"/>
                <a:gd name="connsiteY16" fmla="*/ 206390 h 245702"/>
                <a:gd name="connsiteX17" fmla="*/ 0 w 184051"/>
                <a:gd name="connsiteY17" fmla="*/ 237078 h 245702"/>
                <a:gd name="connsiteX18" fmla="*/ 8615 w 184051"/>
                <a:gd name="connsiteY18" fmla="*/ 245701 h 245702"/>
                <a:gd name="connsiteX19" fmla="*/ 30504 w 184051"/>
                <a:gd name="connsiteY19" fmla="*/ 245701 h 245702"/>
                <a:gd name="connsiteX20" fmla="*/ 39119 w 184051"/>
                <a:gd name="connsiteY20" fmla="*/ 237087 h 245702"/>
                <a:gd name="connsiteX21" fmla="*/ 30504 w 184051"/>
                <a:gd name="connsiteY21" fmla="*/ 228472 h 245702"/>
                <a:gd name="connsiteX22" fmla="*/ 17230 w 184051"/>
                <a:gd name="connsiteY22" fmla="*/ 228472 h 245702"/>
                <a:gd name="connsiteX23" fmla="*/ 17230 w 184051"/>
                <a:gd name="connsiteY23" fmla="*/ 206390 h 245702"/>
                <a:gd name="connsiteX24" fmla="*/ 36590 w 184051"/>
                <a:gd name="connsiteY24" fmla="*/ 175383 h 245702"/>
                <a:gd name="connsiteX25" fmla="*/ 36987 w 184051"/>
                <a:gd name="connsiteY25" fmla="*/ 175239 h 245702"/>
                <a:gd name="connsiteX26" fmla="*/ 69258 w 184051"/>
                <a:gd name="connsiteY26" fmla="*/ 162601 h 245702"/>
                <a:gd name="connsiteX27" fmla="*/ 86401 w 184051"/>
                <a:gd name="connsiteY27" fmla="*/ 179295 h 245702"/>
                <a:gd name="connsiteX28" fmla="*/ 92411 w 184051"/>
                <a:gd name="connsiteY28" fmla="*/ 181739 h 245702"/>
                <a:gd name="connsiteX29" fmla="*/ 92547 w 184051"/>
                <a:gd name="connsiteY29" fmla="*/ 181738 h 245702"/>
                <a:gd name="connsiteX30" fmla="*/ 98614 w 184051"/>
                <a:gd name="connsiteY30" fmla="*/ 179101 h 245702"/>
                <a:gd name="connsiteX31" fmla="*/ 114799 w 184051"/>
                <a:gd name="connsiteY31" fmla="*/ 162301 h 245702"/>
                <a:gd name="connsiteX32" fmla="*/ 146998 w 184051"/>
                <a:gd name="connsiteY32" fmla="*/ 175213 h 245702"/>
                <a:gd name="connsiteX33" fmla="*/ 147391 w 184051"/>
                <a:gd name="connsiteY33" fmla="*/ 175359 h 245702"/>
                <a:gd name="connsiteX34" fmla="*/ 166821 w 184051"/>
                <a:gd name="connsiteY34" fmla="*/ 206391 h 245702"/>
                <a:gd name="connsiteX35" fmla="*/ 166821 w 184051"/>
                <a:gd name="connsiteY35" fmla="*/ 228473 h 245702"/>
                <a:gd name="connsiteX36" fmla="*/ 118502 w 184051"/>
                <a:gd name="connsiteY36" fmla="*/ 228473 h 245702"/>
                <a:gd name="connsiteX37" fmla="*/ 65549 w 184051"/>
                <a:gd name="connsiteY37" fmla="*/ 228473 h 245702"/>
                <a:gd name="connsiteX38" fmla="*/ 57880 w 184051"/>
                <a:gd name="connsiteY38" fmla="*/ 228473 h 245702"/>
                <a:gd name="connsiteX39" fmla="*/ 49265 w 184051"/>
                <a:gd name="connsiteY39" fmla="*/ 237088 h 245702"/>
                <a:gd name="connsiteX40" fmla="*/ 57880 w 184051"/>
                <a:gd name="connsiteY40" fmla="*/ 245702 h 245702"/>
                <a:gd name="connsiteX41" fmla="*/ 65549 w 184051"/>
                <a:gd name="connsiteY41" fmla="*/ 245702 h 245702"/>
                <a:gd name="connsiteX42" fmla="*/ 118502 w 184051"/>
                <a:gd name="connsiteY42" fmla="*/ 245702 h 245702"/>
                <a:gd name="connsiteX43" fmla="*/ 175437 w 184051"/>
                <a:gd name="connsiteY43" fmla="*/ 245702 h 245702"/>
                <a:gd name="connsiteX44" fmla="*/ 184051 w 184051"/>
                <a:gd name="connsiteY44" fmla="*/ 237028 h 245702"/>
                <a:gd name="connsiteX45" fmla="*/ 184051 w 184051"/>
                <a:gd name="connsiteY45" fmla="*/ 206391 h 245702"/>
                <a:gd name="connsiteX46" fmla="*/ 153259 w 184051"/>
                <a:gd name="connsiteY46" fmla="*/ 159159 h 245702"/>
                <a:gd name="connsiteX47" fmla="*/ 141031 w 184051"/>
                <a:gd name="connsiteY47" fmla="*/ 86686 h 245702"/>
                <a:gd name="connsiteX48" fmla="*/ 141990 w 184051"/>
                <a:gd name="connsiteY48" fmla="*/ 86921 h 245702"/>
                <a:gd name="connsiteX49" fmla="*/ 143916 w 184051"/>
                <a:gd name="connsiteY49" fmla="*/ 91745 h 245702"/>
                <a:gd name="connsiteX50" fmla="*/ 141031 w 184051"/>
                <a:gd name="connsiteY50" fmla="*/ 97417 h 245702"/>
                <a:gd name="connsiteX51" fmla="*/ 141031 w 184051"/>
                <a:gd name="connsiteY51" fmla="*/ 86686 h 245702"/>
                <a:gd name="connsiteX52" fmla="*/ 43973 w 184051"/>
                <a:gd name="connsiteY52" fmla="*/ 97616 h 245702"/>
                <a:gd name="connsiteX53" fmla="*/ 40813 w 184051"/>
                <a:gd name="connsiteY53" fmla="*/ 91745 h 245702"/>
                <a:gd name="connsiteX54" fmla="*/ 42552 w 184051"/>
                <a:gd name="connsiteY54" fmla="*/ 87125 h 245702"/>
                <a:gd name="connsiteX55" fmla="*/ 43971 w 184051"/>
                <a:gd name="connsiteY55" fmla="*/ 86779 h 245702"/>
                <a:gd name="connsiteX56" fmla="*/ 43971 w 184051"/>
                <a:gd name="connsiteY56" fmla="*/ 97616 h 245702"/>
                <a:gd name="connsiteX57" fmla="*/ 52615 w 184051"/>
                <a:gd name="connsiteY57" fmla="*/ 62809 h 245702"/>
                <a:gd name="connsiteX58" fmla="*/ 52586 w 184051"/>
                <a:gd name="connsiteY58" fmla="*/ 62809 h 245702"/>
                <a:gd name="connsiteX59" fmla="*/ 51708 w 184051"/>
                <a:gd name="connsiteY59" fmla="*/ 62854 h 245702"/>
                <a:gd name="connsiteX60" fmla="*/ 51439 w 184051"/>
                <a:gd name="connsiteY60" fmla="*/ 62895 h 245702"/>
                <a:gd name="connsiteX61" fmla="*/ 50855 w 184051"/>
                <a:gd name="connsiteY61" fmla="*/ 62984 h 245702"/>
                <a:gd name="connsiteX62" fmla="*/ 50491 w 184051"/>
                <a:gd name="connsiteY62" fmla="*/ 63077 h 245702"/>
                <a:gd name="connsiteX63" fmla="*/ 50031 w 184051"/>
                <a:gd name="connsiteY63" fmla="*/ 63195 h 245702"/>
                <a:gd name="connsiteX64" fmla="*/ 49826 w 184051"/>
                <a:gd name="connsiteY64" fmla="*/ 63268 h 245702"/>
                <a:gd name="connsiteX65" fmla="*/ 49826 w 184051"/>
                <a:gd name="connsiteY65" fmla="*/ 57759 h 245702"/>
                <a:gd name="connsiteX66" fmla="*/ 90361 w 184051"/>
                <a:gd name="connsiteY66" fmla="*/ 17227 h 245702"/>
                <a:gd name="connsiteX67" fmla="*/ 94457 w 184051"/>
                <a:gd name="connsiteY67" fmla="*/ 17227 h 245702"/>
                <a:gd name="connsiteX68" fmla="*/ 134992 w 184051"/>
                <a:gd name="connsiteY68" fmla="*/ 57762 h 245702"/>
                <a:gd name="connsiteX69" fmla="*/ 134992 w 184051"/>
                <a:gd name="connsiteY69" fmla="*/ 63202 h 245702"/>
                <a:gd name="connsiteX70" fmla="*/ 134566 w 184051"/>
                <a:gd name="connsiteY70" fmla="*/ 63091 h 245702"/>
                <a:gd name="connsiteX71" fmla="*/ 134327 w 184051"/>
                <a:gd name="connsiteY71" fmla="*/ 63022 h 245702"/>
                <a:gd name="connsiteX72" fmla="*/ 118493 w 184051"/>
                <a:gd name="connsiteY72" fmla="*/ 44289 h 245702"/>
                <a:gd name="connsiteX73" fmla="*/ 111817 w 184051"/>
                <a:gd name="connsiteY73" fmla="*/ 37751 h 245702"/>
                <a:gd name="connsiteX74" fmla="*/ 103110 w 184051"/>
                <a:gd name="connsiteY74" fmla="*/ 41143 h 245702"/>
                <a:gd name="connsiteX75" fmla="*/ 52615 w 184051"/>
                <a:gd name="connsiteY75" fmla="*/ 62809 h 245702"/>
                <a:gd name="connsiteX76" fmla="*/ 101704 w 184051"/>
                <a:gd name="connsiteY76" fmla="*/ 151057 h 245702"/>
                <a:gd name="connsiteX77" fmla="*/ 92216 w 184051"/>
                <a:gd name="connsiteY77" fmla="*/ 160908 h 245702"/>
                <a:gd name="connsiteX78" fmla="*/ 83300 w 184051"/>
                <a:gd name="connsiteY78" fmla="*/ 152224 h 245702"/>
                <a:gd name="connsiteX79" fmla="*/ 83300 w 184051"/>
                <a:gd name="connsiteY79" fmla="*/ 146389 h 245702"/>
                <a:gd name="connsiteX80" fmla="*/ 88596 w 184051"/>
                <a:gd name="connsiteY80" fmla="*/ 146714 h 245702"/>
                <a:gd name="connsiteX81" fmla="*/ 96407 w 184051"/>
                <a:gd name="connsiteY81" fmla="*/ 146714 h 245702"/>
                <a:gd name="connsiteX82" fmla="*/ 101703 w 184051"/>
                <a:gd name="connsiteY82" fmla="*/ 146389 h 245702"/>
                <a:gd name="connsiteX83" fmla="*/ 101703 w 184051"/>
                <a:gd name="connsiteY83" fmla="*/ 151057 h 245702"/>
                <a:gd name="connsiteX84" fmla="*/ 96407 w 184051"/>
                <a:gd name="connsiteY84" fmla="*/ 129484 h 245702"/>
                <a:gd name="connsiteX85" fmla="*/ 88596 w 184051"/>
                <a:gd name="connsiteY85" fmla="*/ 129484 h 245702"/>
                <a:gd name="connsiteX86" fmla="*/ 61202 w 184051"/>
                <a:gd name="connsiteY86" fmla="*/ 102091 h 245702"/>
                <a:gd name="connsiteX87" fmla="*/ 61202 w 184051"/>
                <a:gd name="connsiteY87" fmla="*/ 79504 h 245702"/>
                <a:gd name="connsiteX88" fmla="*/ 61203 w 184051"/>
                <a:gd name="connsiteY88" fmla="*/ 79504 h 245702"/>
                <a:gd name="connsiteX89" fmla="*/ 107281 w 184051"/>
                <a:gd name="connsiteY89" fmla="*/ 61686 h 245702"/>
                <a:gd name="connsiteX90" fmla="*/ 123801 w 184051"/>
                <a:gd name="connsiteY90" fmla="*/ 77509 h 245702"/>
                <a:gd name="connsiteX91" fmla="*/ 123801 w 184051"/>
                <a:gd name="connsiteY91" fmla="*/ 102091 h 245702"/>
                <a:gd name="connsiteX92" fmla="*/ 96407 w 184051"/>
                <a:gd name="connsiteY92" fmla="*/ 129484 h 24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4051" h="245702">
                  <a:moveTo>
                    <a:pt x="153259" y="159159"/>
                  </a:moveTo>
                  <a:lnTo>
                    <a:pt x="118935" y="145395"/>
                  </a:lnTo>
                  <a:lnTo>
                    <a:pt x="118935" y="140588"/>
                  </a:lnTo>
                  <a:cubicBezTo>
                    <a:pt x="128253" y="135113"/>
                    <a:pt x="135415" y="126359"/>
                    <a:pt x="138827" y="115919"/>
                  </a:cubicBezTo>
                  <a:cubicBezTo>
                    <a:pt x="151298" y="114917"/>
                    <a:pt x="161145" y="104469"/>
                    <a:pt x="161145" y="91746"/>
                  </a:cubicBezTo>
                  <a:cubicBezTo>
                    <a:pt x="161145" y="84181"/>
                    <a:pt x="157663" y="77417"/>
                    <a:pt x="152223" y="72963"/>
                  </a:cubicBezTo>
                  <a:lnTo>
                    <a:pt x="152223" y="57765"/>
                  </a:lnTo>
                  <a:cubicBezTo>
                    <a:pt x="152223" y="25914"/>
                    <a:pt x="126309" y="0"/>
                    <a:pt x="94458" y="0"/>
                  </a:cubicBezTo>
                  <a:lnTo>
                    <a:pt x="90362" y="0"/>
                  </a:lnTo>
                  <a:cubicBezTo>
                    <a:pt x="58511" y="0"/>
                    <a:pt x="32597" y="25914"/>
                    <a:pt x="32597" y="57765"/>
                  </a:cubicBezTo>
                  <a:lnTo>
                    <a:pt x="32597" y="72897"/>
                  </a:lnTo>
                  <a:cubicBezTo>
                    <a:pt x="27105" y="77351"/>
                    <a:pt x="23583" y="84143"/>
                    <a:pt x="23583" y="91748"/>
                  </a:cubicBezTo>
                  <a:cubicBezTo>
                    <a:pt x="23583" y="104566"/>
                    <a:pt x="33579" y="115070"/>
                    <a:pt x="46181" y="115935"/>
                  </a:cubicBezTo>
                  <a:cubicBezTo>
                    <a:pt x="49595" y="126371"/>
                    <a:pt x="56757" y="135119"/>
                    <a:pt x="66070" y="140591"/>
                  </a:cubicBezTo>
                  <a:lnTo>
                    <a:pt x="66070" y="145347"/>
                  </a:lnTo>
                  <a:lnTo>
                    <a:pt x="30828" y="159149"/>
                  </a:lnTo>
                  <a:cubicBezTo>
                    <a:pt x="27572" y="160322"/>
                    <a:pt x="0" y="171330"/>
                    <a:pt x="0" y="206390"/>
                  </a:cubicBezTo>
                  <a:lnTo>
                    <a:pt x="0" y="237078"/>
                  </a:lnTo>
                  <a:cubicBezTo>
                    <a:pt x="0" y="241836"/>
                    <a:pt x="3856" y="245701"/>
                    <a:pt x="8615" y="245701"/>
                  </a:cubicBezTo>
                  <a:lnTo>
                    <a:pt x="30504" y="245701"/>
                  </a:lnTo>
                  <a:cubicBezTo>
                    <a:pt x="35263" y="245701"/>
                    <a:pt x="39119" y="241845"/>
                    <a:pt x="39119" y="237087"/>
                  </a:cubicBezTo>
                  <a:cubicBezTo>
                    <a:pt x="39119" y="232327"/>
                    <a:pt x="35262" y="228472"/>
                    <a:pt x="30504" y="228472"/>
                  </a:cubicBezTo>
                  <a:lnTo>
                    <a:pt x="17230" y="228472"/>
                  </a:lnTo>
                  <a:lnTo>
                    <a:pt x="17230" y="206390"/>
                  </a:lnTo>
                  <a:cubicBezTo>
                    <a:pt x="17230" y="182552"/>
                    <a:pt x="35866" y="175640"/>
                    <a:pt x="36590" y="175383"/>
                  </a:cubicBezTo>
                  <a:cubicBezTo>
                    <a:pt x="36723" y="175339"/>
                    <a:pt x="36855" y="175291"/>
                    <a:pt x="36987" y="175239"/>
                  </a:cubicBezTo>
                  <a:lnTo>
                    <a:pt x="69258" y="162601"/>
                  </a:lnTo>
                  <a:lnTo>
                    <a:pt x="86401" y="179295"/>
                  </a:lnTo>
                  <a:cubicBezTo>
                    <a:pt x="88010" y="180864"/>
                    <a:pt x="90168" y="181739"/>
                    <a:pt x="92411" y="181739"/>
                  </a:cubicBezTo>
                  <a:cubicBezTo>
                    <a:pt x="92456" y="181739"/>
                    <a:pt x="92501" y="181739"/>
                    <a:pt x="92547" y="181738"/>
                  </a:cubicBezTo>
                  <a:cubicBezTo>
                    <a:pt x="94839" y="181703"/>
                    <a:pt x="97023" y="180753"/>
                    <a:pt x="98614" y="179101"/>
                  </a:cubicBezTo>
                  <a:lnTo>
                    <a:pt x="114799" y="162301"/>
                  </a:lnTo>
                  <a:lnTo>
                    <a:pt x="146998" y="175213"/>
                  </a:lnTo>
                  <a:cubicBezTo>
                    <a:pt x="147151" y="175275"/>
                    <a:pt x="147235" y="175307"/>
                    <a:pt x="147391" y="175359"/>
                  </a:cubicBezTo>
                  <a:cubicBezTo>
                    <a:pt x="148183" y="175641"/>
                    <a:pt x="166821" y="182553"/>
                    <a:pt x="166821" y="206391"/>
                  </a:cubicBezTo>
                  <a:lnTo>
                    <a:pt x="166821" y="228473"/>
                  </a:lnTo>
                  <a:lnTo>
                    <a:pt x="118502" y="228473"/>
                  </a:lnTo>
                  <a:lnTo>
                    <a:pt x="65549" y="228473"/>
                  </a:lnTo>
                  <a:lnTo>
                    <a:pt x="57880" y="228473"/>
                  </a:lnTo>
                  <a:cubicBezTo>
                    <a:pt x="53121" y="228473"/>
                    <a:pt x="49265" y="232330"/>
                    <a:pt x="49265" y="237088"/>
                  </a:cubicBezTo>
                  <a:cubicBezTo>
                    <a:pt x="49265" y="241847"/>
                    <a:pt x="53122" y="245702"/>
                    <a:pt x="57880" y="245702"/>
                  </a:cubicBezTo>
                  <a:lnTo>
                    <a:pt x="65549" y="245702"/>
                  </a:lnTo>
                  <a:lnTo>
                    <a:pt x="118502" y="245702"/>
                  </a:lnTo>
                  <a:lnTo>
                    <a:pt x="175437" y="245702"/>
                  </a:lnTo>
                  <a:cubicBezTo>
                    <a:pt x="180195" y="245702"/>
                    <a:pt x="184051" y="241785"/>
                    <a:pt x="184051" y="237028"/>
                  </a:cubicBezTo>
                  <a:lnTo>
                    <a:pt x="184051" y="206391"/>
                  </a:lnTo>
                  <a:cubicBezTo>
                    <a:pt x="184051" y="171463"/>
                    <a:pt x="156686" y="160407"/>
                    <a:pt x="153259" y="159159"/>
                  </a:cubicBezTo>
                  <a:close/>
                  <a:moveTo>
                    <a:pt x="141031" y="86686"/>
                  </a:moveTo>
                  <a:cubicBezTo>
                    <a:pt x="141341" y="86784"/>
                    <a:pt x="141663" y="86859"/>
                    <a:pt x="141990" y="86921"/>
                  </a:cubicBezTo>
                  <a:cubicBezTo>
                    <a:pt x="143180" y="88184"/>
                    <a:pt x="143916" y="89878"/>
                    <a:pt x="143916" y="91745"/>
                  </a:cubicBezTo>
                  <a:cubicBezTo>
                    <a:pt x="143916" y="94074"/>
                    <a:pt x="142777" y="96134"/>
                    <a:pt x="141031" y="97417"/>
                  </a:cubicBezTo>
                  <a:lnTo>
                    <a:pt x="141031" y="86686"/>
                  </a:lnTo>
                  <a:close/>
                  <a:moveTo>
                    <a:pt x="43973" y="97616"/>
                  </a:moveTo>
                  <a:cubicBezTo>
                    <a:pt x="42070" y="96353"/>
                    <a:pt x="40813" y="94194"/>
                    <a:pt x="40813" y="91745"/>
                  </a:cubicBezTo>
                  <a:cubicBezTo>
                    <a:pt x="40813" y="89977"/>
                    <a:pt x="41472" y="88364"/>
                    <a:pt x="42552" y="87125"/>
                  </a:cubicBezTo>
                  <a:cubicBezTo>
                    <a:pt x="43042" y="87049"/>
                    <a:pt x="43515" y="86935"/>
                    <a:pt x="43971" y="86779"/>
                  </a:cubicBezTo>
                  <a:lnTo>
                    <a:pt x="43971" y="97616"/>
                  </a:lnTo>
                  <a:close/>
                  <a:moveTo>
                    <a:pt x="52615" y="62809"/>
                  </a:moveTo>
                  <a:cubicBezTo>
                    <a:pt x="52604" y="62809"/>
                    <a:pt x="52596" y="62809"/>
                    <a:pt x="52586" y="62809"/>
                  </a:cubicBezTo>
                  <a:cubicBezTo>
                    <a:pt x="52290" y="62809"/>
                    <a:pt x="51995" y="62824"/>
                    <a:pt x="51708" y="62854"/>
                  </a:cubicBezTo>
                  <a:cubicBezTo>
                    <a:pt x="51617" y="62864"/>
                    <a:pt x="51530" y="62882"/>
                    <a:pt x="51439" y="62895"/>
                  </a:cubicBezTo>
                  <a:cubicBezTo>
                    <a:pt x="51245" y="62920"/>
                    <a:pt x="51047" y="62945"/>
                    <a:pt x="50855" y="62984"/>
                  </a:cubicBezTo>
                  <a:cubicBezTo>
                    <a:pt x="50732" y="63010"/>
                    <a:pt x="50612" y="63047"/>
                    <a:pt x="50491" y="63077"/>
                  </a:cubicBezTo>
                  <a:cubicBezTo>
                    <a:pt x="50336" y="63115"/>
                    <a:pt x="50181" y="63149"/>
                    <a:pt x="50031" y="63195"/>
                  </a:cubicBezTo>
                  <a:cubicBezTo>
                    <a:pt x="49960" y="63217"/>
                    <a:pt x="49897" y="63247"/>
                    <a:pt x="49826" y="63268"/>
                  </a:cubicBezTo>
                  <a:lnTo>
                    <a:pt x="49826" y="57759"/>
                  </a:lnTo>
                  <a:cubicBezTo>
                    <a:pt x="49826" y="35411"/>
                    <a:pt x="68011" y="17227"/>
                    <a:pt x="90361" y="17227"/>
                  </a:cubicBezTo>
                  <a:lnTo>
                    <a:pt x="94457" y="17227"/>
                  </a:lnTo>
                  <a:cubicBezTo>
                    <a:pt x="116807" y="17227"/>
                    <a:pt x="134992" y="35411"/>
                    <a:pt x="134992" y="57762"/>
                  </a:cubicBezTo>
                  <a:lnTo>
                    <a:pt x="134992" y="63202"/>
                  </a:lnTo>
                  <a:cubicBezTo>
                    <a:pt x="134853" y="63159"/>
                    <a:pt x="134708" y="63128"/>
                    <a:pt x="134566" y="63091"/>
                  </a:cubicBezTo>
                  <a:cubicBezTo>
                    <a:pt x="134485" y="63070"/>
                    <a:pt x="134408" y="63043"/>
                    <a:pt x="134327" y="63022"/>
                  </a:cubicBezTo>
                  <a:cubicBezTo>
                    <a:pt x="122420" y="60315"/>
                    <a:pt x="118521" y="44409"/>
                    <a:pt x="118493" y="44289"/>
                  </a:cubicBezTo>
                  <a:cubicBezTo>
                    <a:pt x="117746" y="40987"/>
                    <a:pt x="115134" y="38430"/>
                    <a:pt x="111817" y="37751"/>
                  </a:cubicBezTo>
                  <a:cubicBezTo>
                    <a:pt x="108501" y="37070"/>
                    <a:pt x="105094" y="38399"/>
                    <a:pt x="103110" y="41143"/>
                  </a:cubicBezTo>
                  <a:cubicBezTo>
                    <a:pt x="87612" y="62569"/>
                    <a:pt x="53046" y="62809"/>
                    <a:pt x="52615" y="62809"/>
                  </a:cubicBezTo>
                  <a:close/>
                  <a:moveTo>
                    <a:pt x="101704" y="151057"/>
                  </a:moveTo>
                  <a:lnTo>
                    <a:pt x="92216" y="160908"/>
                  </a:lnTo>
                  <a:lnTo>
                    <a:pt x="83300" y="152224"/>
                  </a:lnTo>
                  <a:lnTo>
                    <a:pt x="83300" y="146389"/>
                  </a:lnTo>
                  <a:cubicBezTo>
                    <a:pt x="85038" y="146596"/>
                    <a:pt x="86803" y="146714"/>
                    <a:pt x="88596" y="146714"/>
                  </a:cubicBezTo>
                  <a:lnTo>
                    <a:pt x="96407" y="146714"/>
                  </a:lnTo>
                  <a:cubicBezTo>
                    <a:pt x="98201" y="146714"/>
                    <a:pt x="99966" y="146595"/>
                    <a:pt x="101703" y="146389"/>
                  </a:cubicBezTo>
                  <a:lnTo>
                    <a:pt x="101703" y="151057"/>
                  </a:lnTo>
                  <a:close/>
                  <a:moveTo>
                    <a:pt x="96407" y="129484"/>
                  </a:moveTo>
                  <a:lnTo>
                    <a:pt x="88596" y="129484"/>
                  </a:lnTo>
                  <a:cubicBezTo>
                    <a:pt x="73491" y="129484"/>
                    <a:pt x="61202" y="117196"/>
                    <a:pt x="61202" y="102091"/>
                  </a:cubicBezTo>
                  <a:lnTo>
                    <a:pt x="61202" y="79504"/>
                  </a:lnTo>
                  <a:lnTo>
                    <a:pt x="61203" y="79504"/>
                  </a:lnTo>
                  <a:cubicBezTo>
                    <a:pt x="72361" y="78294"/>
                    <a:pt x="92064" y="74367"/>
                    <a:pt x="107281" y="61686"/>
                  </a:cubicBezTo>
                  <a:cubicBezTo>
                    <a:pt x="110694" y="67522"/>
                    <a:pt x="115960" y="73821"/>
                    <a:pt x="123801" y="77509"/>
                  </a:cubicBezTo>
                  <a:lnTo>
                    <a:pt x="123801" y="102091"/>
                  </a:lnTo>
                  <a:cubicBezTo>
                    <a:pt x="123800" y="117195"/>
                    <a:pt x="111513" y="129484"/>
                    <a:pt x="96407" y="129484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32" name="Graphic 125">
            <a:extLst>
              <a:ext uri="{FF2B5EF4-FFF2-40B4-BE49-F238E27FC236}">
                <a16:creationId xmlns:a16="http://schemas.microsoft.com/office/drawing/2014/main" id="{3FFC2C5C-E2AC-4379-8480-34147D5D65F9}"/>
              </a:ext>
            </a:extLst>
          </p:cNvPr>
          <p:cNvGrpSpPr/>
          <p:nvPr/>
        </p:nvGrpSpPr>
        <p:grpSpPr>
          <a:xfrm>
            <a:off x="7523973" y="3881663"/>
            <a:ext cx="545134" cy="544400"/>
            <a:chOff x="4583600" y="3415021"/>
            <a:chExt cx="545134" cy="544400"/>
          </a:xfrm>
          <a:solidFill>
            <a:srgbClr val="000000"/>
          </a:solidFill>
        </p:grpSpPr>
        <p:sp>
          <p:nvSpPr>
            <p:cNvPr id="33" name="Freeform 321">
              <a:extLst>
                <a:ext uri="{FF2B5EF4-FFF2-40B4-BE49-F238E27FC236}">
                  <a16:creationId xmlns:a16="http://schemas.microsoft.com/office/drawing/2014/main" id="{839FFA51-3E65-4F79-887E-783EE4BF1077}"/>
                </a:ext>
              </a:extLst>
            </p:cNvPr>
            <p:cNvSpPr/>
            <p:nvPr/>
          </p:nvSpPr>
          <p:spPr>
            <a:xfrm>
              <a:off x="4739484" y="3415021"/>
              <a:ext cx="389249" cy="389246"/>
            </a:xfrm>
            <a:custGeom>
              <a:avLst/>
              <a:gdLst>
                <a:gd name="connsiteX0" fmla="*/ 380593 w 389249"/>
                <a:gd name="connsiteY0" fmla="*/ 152122 h 389246"/>
                <a:gd name="connsiteX1" fmla="*/ 349488 w 389249"/>
                <a:gd name="connsiteY1" fmla="*/ 152122 h 389246"/>
                <a:gd name="connsiteX2" fmla="*/ 334170 w 389249"/>
                <a:gd name="connsiteY2" fmla="*/ 115181 h 389246"/>
                <a:gd name="connsiteX3" fmla="*/ 356176 w 389249"/>
                <a:gd name="connsiteY3" fmla="*/ 93174 h 389246"/>
                <a:gd name="connsiteX4" fmla="*/ 356176 w 389249"/>
                <a:gd name="connsiteY4" fmla="*/ 80934 h 389246"/>
                <a:gd name="connsiteX5" fmla="*/ 308310 w 389249"/>
                <a:gd name="connsiteY5" fmla="*/ 33069 h 389246"/>
                <a:gd name="connsiteX6" fmla="*/ 296068 w 389249"/>
                <a:gd name="connsiteY6" fmla="*/ 33069 h 389246"/>
                <a:gd name="connsiteX7" fmla="*/ 274063 w 389249"/>
                <a:gd name="connsiteY7" fmla="*/ 55076 h 389246"/>
                <a:gd name="connsiteX8" fmla="*/ 237123 w 389249"/>
                <a:gd name="connsiteY8" fmla="*/ 39758 h 389246"/>
                <a:gd name="connsiteX9" fmla="*/ 237123 w 389249"/>
                <a:gd name="connsiteY9" fmla="*/ 8655 h 389246"/>
                <a:gd name="connsiteX10" fmla="*/ 228468 w 389249"/>
                <a:gd name="connsiteY10" fmla="*/ 0 h 389246"/>
                <a:gd name="connsiteX11" fmla="*/ 160777 w 389249"/>
                <a:gd name="connsiteY11" fmla="*/ 0 h 389246"/>
                <a:gd name="connsiteX12" fmla="*/ 152122 w 389249"/>
                <a:gd name="connsiteY12" fmla="*/ 8655 h 389246"/>
                <a:gd name="connsiteX13" fmla="*/ 152122 w 389249"/>
                <a:gd name="connsiteY13" fmla="*/ 39760 h 389246"/>
                <a:gd name="connsiteX14" fmla="*/ 115183 w 389249"/>
                <a:gd name="connsiteY14" fmla="*/ 55078 h 389246"/>
                <a:gd name="connsiteX15" fmla="*/ 93175 w 389249"/>
                <a:gd name="connsiteY15" fmla="*/ 33070 h 389246"/>
                <a:gd name="connsiteX16" fmla="*/ 87055 w 389249"/>
                <a:gd name="connsiteY16" fmla="*/ 30536 h 389246"/>
                <a:gd name="connsiteX17" fmla="*/ 80935 w 389249"/>
                <a:gd name="connsiteY17" fmla="*/ 33071 h 389246"/>
                <a:gd name="connsiteX18" fmla="*/ 33070 w 389249"/>
                <a:gd name="connsiteY18" fmla="*/ 80936 h 389246"/>
                <a:gd name="connsiteX19" fmla="*/ 30535 w 389249"/>
                <a:gd name="connsiteY19" fmla="*/ 87057 h 389246"/>
                <a:gd name="connsiteX20" fmla="*/ 33070 w 389249"/>
                <a:gd name="connsiteY20" fmla="*/ 93178 h 389246"/>
                <a:gd name="connsiteX21" fmla="*/ 55075 w 389249"/>
                <a:gd name="connsiteY21" fmla="*/ 115181 h 389246"/>
                <a:gd name="connsiteX22" fmla="*/ 39758 w 389249"/>
                <a:gd name="connsiteY22" fmla="*/ 152122 h 389246"/>
                <a:gd name="connsiteX23" fmla="*/ 8655 w 389249"/>
                <a:gd name="connsiteY23" fmla="*/ 152122 h 389246"/>
                <a:gd name="connsiteX24" fmla="*/ 0 w 389249"/>
                <a:gd name="connsiteY24" fmla="*/ 160777 h 389246"/>
                <a:gd name="connsiteX25" fmla="*/ 0 w 389249"/>
                <a:gd name="connsiteY25" fmla="*/ 228468 h 389246"/>
                <a:gd name="connsiteX26" fmla="*/ 8655 w 389249"/>
                <a:gd name="connsiteY26" fmla="*/ 237123 h 389246"/>
                <a:gd name="connsiteX27" fmla="*/ 39760 w 389249"/>
                <a:gd name="connsiteY27" fmla="*/ 237123 h 389246"/>
                <a:gd name="connsiteX28" fmla="*/ 55077 w 389249"/>
                <a:gd name="connsiteY28" fmla="*/ 274065 h 389246"/>
                <a:gd name="connsiteX29" fmla="*/ 33070 w 389249"/>
                <a:gd name="connsiteY29" fmla="*/ 296068 h 389246"/>
                <a:gd name="connsiteX30" fmla="*/ 30535 w 389249"/>
                <a:gd name="connsiteY30" fmla="*/ 302189 h 389246"/>
                <a:gd name="connsiteX31" fmla="*/ 33070 w 389249"/>
                <a:gd name="connsiteY31" fmla="*/ 308310 h 389246"/>
                <a:gd name="connsiteX32" fmla="*/ 80936 w 389249"/>
                <a:gd name="connsiteY32" fmla="*/ 356176 h 389246"/>
                <a:gd name="connsiteX33" fmla="*/ 93176 w 389249"/>
                <a:gd name="connsiteY33" fmla="*/ 356176 h 389246"/>
                <a:gd name="connsiteX34" fmla="*/ 115184 w 389249"/>
                <a:gd name="connsiteY34" fmla="*/ 334171 h 389246"/>
                <a:gd name="connsiteX35" fmla="*/ 152123 w 389249"/>
                <a:gd name="connsiteY35" fmla="*/ 349488 h 389246"/>
                <a:gd name="connsiteX36" fmla="*/ 152123 w 389249"/>
                <a:gd name="connsiteY36" fmla="*/ 380592 h 389246"/>
                <a:gd name="connsiteX37" fmla="*/ 160778 w 389249"/>
                <a:gd name="connsiteY37" fmla="*/ 389247 h 389246"/>
                <a:gd name="connsiteX38" fmla="*/ 228469 w 389249"/>
                <a:gd name="connsiteY38" fmla="*/ 389247 h 389246"/>
                <a:gd name="connsiteX39" fmla="*/ 237124 w 389249"/>
                <a:gd name="connsiteY39" fmla="*/ 380592 h 389246"/>
                <a:gd name="connsiteX40" fmla="*/ 237124 w 389249"/>
                <a:gd name="connsiteY40" fmla="*/ 349488 h 389246"/>
                <a:gd name="connsiteX41" fmla="*/ 274064 w 389249"/>
                <a:gd name="connsiteY41" fmla="*/ 334171 h 389246"/>
                <a:gd name="connsiteX42" fmla="*/ 296072 w 389249"/>
                <a:gd name="connsiteY42" fmla="*/ 356176 h 389246"/>
                <a:gd name="connsiteX43" fmla="*/ 308313 w 389249"/>
                <a:gd name="connsiteY43" fmla="*/ 356176 h 389246"/>
                <a:gd name="connsiteX44" fmla="*/ 356178 w 389249"/>
                <a:gd name="connsiteY44" fmla="*/ 308310 h 389246"/>
                <a:gd name="connsiteX45" fmla="*/ 356178 w 389249"/>
                <a:gd name="connsiteY45" fmla="*/ 296071 h 389246"/>
                <a:gd name="connsiteX46" fmla="*/ 334173 w 389249"/>
                <a:gd name="connsiteY46" fmla="*/ 274065 h 389246"/>
                <a:gd name="connsiteX47" fmla="*/ 349490 w 389249"/>
                <a:gd name="connsiteY47" fmla="*/ 237124 h 389246"/>
                <a:gd name="connsiteX48" fmla="*/ 380595 w 389249"/>
                <a:gd name="connsiteY48" fmla="*/ 237124 h 389246"/>
                <a:gd name="connsiteX49" fmla="*/ 389250 w 389249"/>
                <a:gd name="connsiteY49" fmla="*/ 228469 h 389246"/>
                <a:gd name="connsiteX50" fmla="*/ 389250 w 389249"/>
                <a:gd name="connsiteY50" fmla="*/ 160778 h 389246"/>
                <a:gd name="connsiteX51" fmla="*/ 380593 w 389249"/>
                <a:gd name="connsiteY51" fmla="*/ 152122 h 389246"/>
                <a:gd name="connsiteX52" fmla="*/ 371938 w 389249"/>
                <a:gd name="connsiteY52" fmla="*/ 219813 h 389246"/>
                <a:gd name="connsiteX53" fmla="*/ 342736 w 389249"/>
                <a:gd name="connsiteY53" fmla="*/ 219813 h 389246"/>
                <a:gd name="connsiteX54" fmla="*/ 334297 w 389249"/>
                <a:gd name="connsiteY54" fmla="*/ 226548 h 389246"/>
                <a:gd name="connsiteX55" fmla="*/ 315950 w 389249"/>
                <a:gd name="connsiteY55" fmla="*/ 270798 h 389246"/>
                <a:gd name="connsiteX56" fmla="*/ 317155 w 389249"/>
                <a:gd name="connsiteY56" fmla="*/ 281528 h 389246"/>
                <a:gd name="connsiteX57" fmla="*/ 337817 w 389249"/>
                <a:gd name="connsiteY57" fmla="*/ 302191 h 389246"/>
                <a:gd name="connsiteX58" fmla="*/ 302193 w 389249"/>
                <a:gd name="connsiteY58" fmla="*/ 337815 h 389246"/>
                <a:gd name="connsiteX59" fmla="*/ 281530 w 389249"/>
                <a:gd name="connsiteY59" fmla="*/ 317154 h 389246"/>
                <a:gd name="connsiteX60" fmla="*/ 270801 w 389249"/>
                <a:gd name="connsiteY60" fmla="*/ 315949 h 389246"/>
                <a:gd name="connsiteX61" fmla="*/ 226549 w 389249"/>
                <a:gd name="connsiteY61" fmla="*/ 334297 h 389246"/>
                <a:gd name="connsiteX62" fmla="*/ 219816 w 389249"/>
                <a:gd name="connsiteY62" fmla="*/ 342736 h 389246"/>
                <a:gd name="connsiteX63" fmla="*/ 219816 w 389249"/>
                <a:gd name="connsiteY63" fmla="*/ 371935 h 389246"/>
                <a:gd name="connsiteX64" fmla="*/ 169435 w 389249"/>
                <a:gd name="connsiteY64" fmla="*/ 371935 h 389246"/>
                <a:gd name="connsiteX65" fmla="*/ 169435 w 389249"/>
                <a:gd name="connsiteY65" fmla="*/ 342737 h 389246"/>
                <a:gd name="connsiteX66" fmla="*/ 162702 w 389249"/>
                <a:gd name="connsiteY66" fmla="*/ 334298 h 389246"/>
                <a:gd name="connsiteX67" fmla="*/ 118451 w 389249"/>
                <a:gd name="connsiteY67" fmla="*/ 315950 h 389246"/>
                <a:gd name="connsiteX68" fmla="*/ 107722 w 389249"/>
                <a:gd name="connsiteY68" fmla="*/ 317155 h 389246"/>
                <a:gd name="connsiteX69" fmla="*/ 87059 w 389249"/>
                <a:gd name="connsiteY69" fmla="*/ 337816 h 389246"/>
                <a:gd name="connsiteX70" fmla="*/ 51434 w 389249"/>
                <a:gd name="connsiteY70" fmla="*/ 302192 h 389246"/>
                <a:gd name="connsiteX71" fmla="*/ 72097 w 389249"/>
                <a:gd name="connsiteY71" fmla="*/ 281532 h 389246"/>
                <a:gd name="connsiteX72" fmla="*/ 73302 w 389249"/>
                <a:gd name="connsiteY72" fmla="*/ 270802 h 389246"/>
                <a:gd name="connsiteX73" fmla="*/ 54954 w 389249"/>
                <a:gd name="connsiteY73" fmla="*/ 226549 h 389246"/>
                <a:gd name="connsiteX74" fmla="*/ 46515 w 389249"/>
                <a:gd name="connsiteY74" fmla="*/ 219814 h 389246"/>
                <a:gd name="connsiteX75" fmla="*/ 17314 w 389249"/>
                <a:gd name="connsiteY75" fmla="*/ 219814 h 389246"/>
                <a:gd name="connsiteX76" fmla="*/ 17314 w 389249"/>
                <a:gd name="connsiteY76" fmla="*/ 169433 h 389246"/>
                <a:gd name="connsiteX77" fmla="*/ 46515 w 389249"/>
                <a:gd name="connsiteY77" fmla="*/ 169433 h 389246"/>
                <a:gd name="connsiteX78" fmla="*/ 54954 w 389249"/>
                <a:gd name="connsiteY78" fmla="*/ 162697 h 389246"/>
                <a:gd name="connsiteX79" fmla="*/ 73302 w 389249"/>
                <a:gd name="connsiteY79" fmla="*/ 118447 h 389246"/>
                <a:gd name="connsiteX80" fmla="*/ 72096 w 389249"/>
                <a:gd name="connsiteY80" fmla="*/ 107717 h 389246"/>
                <a:gd name="connsiteX81" fmla="*/ 51431 w 389249"/>
                <a:gd name="connsiteY81" fmla="*/ 87057 h 389246"/>
                <a:gd name="connsiteX82" fmla="*/ 87056 w 389249"/>
                <a:gd name="connsiteY82" fmla="*/ 51431 h 389246"/>
                <a:gd name="connsiteX83" fmla="*/ 107719 w 389249"/>
                <a:gd name="connsiteY83" fmla="*/ 72094 h 389246"/>
                <a:gd name="connsiteX84" fmla="*/ 118448 w 389249"/>
                <a:gd name="connsiteY84" fmla="*/ 73299 h 389246"/>
                <a:gd name="connsiteX85" fmla="*/ 162697 w 389249"/>
                <a:gd name="connsiteY85" fmla="*/ 54952 h 389246"/>
                <a:gd name="connsiteX86" fmla="*/ 169433 w 389249"/>
                <a:gd name="connsiteY86" fmla="*/ 46513 h 389246"/>
                <a:gd name="connsiteX87" fmla="*/ 169433 w 389249"/>
                <a:gd name="connsiteY87" fmla="*/ 17310 h 389246"/>
                <a:gd name="connsiteX88" fmla="*/ 219814 w 389249"/>
                <a:gd name="connsiteY88" fmla="*/ 17310 h 389246"/>
                <a:gd name="connsiteX89" fmla="*/ 219814 w 389249"/>
                <a:gd name="connsiteY89" fmla="*/ 46513 h 389246"/>
                <a:gd name="connsiteX90" fmla="*/ 226549 w 389249"/>
                <a:gd name="connsiteY90" fmla="*/ 54952 h 389246"/>
                <a:gd name="connsiteX91" fmla="*/ 270800 w 389249"/>
                <a:gd name="connsiteY91" fmla="*/ 73299 h 389246"/>
                <a:gd name="connsiteX92" fmla="*/ 281530 w 389249"/>
                <a:gd name="connsiteY92" fmla="*/ 72094 h 389246"/>
                <a:gd name="connsiteX93" fmla="*/ 302192 w 389249"/>
                <a:gd name="connsiteY93" fmla="*/ 51431 h 389246"/>
                <a:gd name="connsiteX94" fmla="*/ 337816 w 389249"/>
                <a:gd name="connsiteY94" fmla="*/ 87055 h 389246"/>
                <a:gd name="connsiteX95" fmla="*/ 317154 w 389249"/>
                <a:gd name="connsiteY95" fmla="*/ 107718 h 389246"/>
                <a:gd name="connsiteX96" fmla="*/ 315949 w 389249"/>
                <a:gd name="connsiteY96" fmla="*/ 118447 h 389246"/>
                <a:gd name="connsiteX97" fmla="*/ 334296 w 389249"/>
                <a:gd name="connsiteY97" fmla="*/ 162697 h 389246"/>
                <a:gd name="connsiteX98" fmla="*/ 342735 w 389249"/>
                <a:gd name="connsiteY98" fmla="*/ 169433 h 389246"/>
                <a:gd name="connsiteX99" fmla="*/ 371937 w 389249"/>
                <a:gd name="connsiteY99" fmla="*/ 169433 h 389246"/>
                <a:gd name="connsiteX100" fmla="*/ 371937 w 389249"/>
                <a:gd name="connsiteY100" fmla="*/ 219813 h 38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89249" h="389246">
                  <a:moveTo>
                    <a:pt x="380593" y="152122"/>
                  </a:moveTo>
                  <a:lnTo>
                    <a:pt x="349488" y="152122"/>
                  </a:lnTo>
                  <a:cubicBezTo>
                    <a:pt x="345955" y="139213"/>
                    <a:pt x="340823" y="126837"/>
                    <a:pt x="334170" y="115181"/>
                  </a:cubicBezTo>
                  <a:lnTo>
                    <a:pt x="356176" y="93174"/>
                  </a:lnTo>
                  <a:cubicBezTo>
                    <a:pt x="359556" y="89793"/>
                    <a:pt x="359556" y="84314"/>
                    <a:pt x="356176" y="80934"/>
                  </a:cubicBezTo>
                  <a:lnTo>
                    <a:pt x="308310" y="33069"/>
                  </a:lnTo>
                  <a:cubicBezTo>
                    <a:pt x="304929" y="29689"/>
                    <a:pt x="299450" y="29689"/>
                    <a:pt x="296068" y="33069"/>
                  </a:cubicBezTo>
                  <a:lnTo>
                    <a:pt x="274063" y="55076"/>
                  </a:lnTo>
                  <a:cubicBezTo>
                    <a:pt x="262407" y="48421"/>
                    <a:pt x="250030" y="43289"/>
                    <a:pt x="237123" y="39758"/>
                  </a:cubicBezTo>
                  <a:lnTo>
                    <a:pt x="237123" y="8655"/>
                  </a:lnTo>
                  <a:cubicBezTo>
                    <a:pt x="237123" y="3873"/>
                    <a:pt x="233248" y="0"/>
                    <a:pt x="228468" y="0"/>
                  </a:cubicBezTo>
                  <a:lnTo>
                    <a:pt x="160777" y="0"/>
                  </a:lnTo>
                  <a:cubicBezTo>
                    <a:pt x="155995" y="0"/>
                    <a:pt x="152122" y="3874"/>
                    <a:pt x="152122" y="8655"/>
                  </a:cubicBezTo>
                  <a:lnTo>
                    <a:pt x="152122" y="39760"/>
                  </a:lnTo>
                  <a:cubicBezTo>
                    <a:pt x="139214" y="43292"/>
                    <a:pt x="126839" y="48424"/>
                    <a:pt x="115183" y="55078"/>
                  </a:cubicBezTo>
                  <a:lnTo>
                    <a:pt x="93175" y="33070"/>
                  </a:lnTo>
                  <a:cubicBezTo>
                    <a:pt x="91552" y="31447"/>
                    <a:pt x="89351" y="30536"/>
                    <a:pt x="87055" y="30536"/>
                  </a:cubicBezTo>
                  <a:cubicBezTo>
                    <a:pt x="84760" y="30536"/>
                    <a:pt x="82558" y="31447"/>
                    <a:pt x="80935" y="33071"/>
                  </a:cubicBezTo>
                  <a:lnTo>
                    <a:pt x="33070" y="80936"/>
                  </a:lnTo>
                  <a:cubicBezTo>
                    <a:pt x="31446" y="82560"/>
                    <a:pt x="30535" y="84761"/>
                    <a:pt x="30535" y="87057"/>
                  </a:cubicBezTo>
                  <a:cubicBezTo>
                    <a:pt x="30535" y="89353"/>
                    <a:pt x="31447" y="91554"/>
                    <a:pt x="33070" y="93178"/>
                  </a:cubicBezTo>
                  <a:lnTo>
                    <a:pt x="55075" y="115181"/>
                  </a:lnTo>
                  <a:cubicBezTo>
                    <a:pt x="48422" y="126838"/>
                    <a:pt x="43290" y="139214"/>
                    <a:pt x="39758" y="152122"/>
                  </a:cubicBezTo>
                  <a:lnTo>
                    <a:pt x="8655" y="152122"/>
                  </a:lnTo>
                  <a:cubicBezTo>
                    <a:pt x="3876" y="152122"/>
                    <a:pt x="0" y="155996"/>
                    <a:pt x="0" y="160777"/>
                  </a:cubicBezTo>
                  <a:lnTo>
                    <a:pt x="0" y="228468"/>
                  </a:lnTo>
                  <a:cubicBezTo>
                    <a:pt x="0" y="233249"/>
                    <a:pt x="3876" y="237123"/>
                    <a:pt x="8655" y="237123"/>
                  </a:cubicBezTo>
                  <a:lnTo>
                    <a:pt x="39760" y="237123"/>
                  </a:lnTo>
                  <a:cubicBezTo>
                    <a:pt x="43292" y="250032"/>
                    <a:pt x="48425" y="262409"/>
                    <a:pt x="55077" y="274065"/>
                  </a:cubicBezTo>
                  <a:lnTo>
                    <a:pt x="33070" y="296068"/>
                  </a:lnTo>
                  <a:cubicBezTo>
                    <a:pt x="31447" y="297691"/>
                    <a:pt x="30535" y="299893"/>
                    <a:pt x="30535" y="302189"/>
                  </a:cubicBezTo>
                  <a:cubicBezTo>
                    <a:pt x="30535" y="304485"/>
                    <a:pt x="31446" y="306686"/>
                    <a:pt x="33070" y="308310"/>
                  </a:cubicBezTo>
                  <a:lnTo>
                    <a:pt x="80936" y="356176"/>
                  </a:lnTo>
                  <a:cubicBezTo>
                    <a:pt x="84317" y="359555"/>
                    <a:pt x="89796" y="359555"/>
                    <a:pt x="93176" y="356176"/>
                  </a:cubicBezTo>
                  <a:lnTo>
                    <a:pt x="115184" y="334171"/>
                  </a:lnTo>
                  <a:cubicBezTo>
                    <a:pt x="126838" y="340825"/>
                    <a:pt x="139214" y="345957"/>
                    <a:pt x="152123" y="349488"/>
                  </a:cubicBezTo>
                  <a:lnTo>
                    <a:pt x="152123" y="380592"/>
                  </a:lnTo>
                  <a:cubicBezTo>
                    <a:pt x="152123" y="385371"/>
                    <a:pt x="155997" y="389247"/>
                    <a:pt x="160778" y="389247"/>
                  </a:cubicBezTo>
                  <a:lnTo>
                    <a:pt x="228469" y="389247"/>
                  </a:lnTo>
                  <a:cubicBezTo>
                    <a:pt x="233249" y="389247"/>
                    <a:pt x="237124" y="385371"/>
                    <a:pt x="237124" y="380592"/>
                  </a:cubicBezTo>
                  <a:lnTo>
                    <a:pt x="237124" y="349488"/>
                  </a:lnTo>
                  <a:cubicBezTo>
                    <a:pt x="250032" y="345955"/>
                    <a:pt x="262410" y="340822"/>
                    <a:pt x="274064" y="334171"/>
                  </a:cubicBezTo>
                  <a:lnTo>
                    <a:pt x="296072" y="356176"/>
                  </a:lnTo>
                  <a:cubicBezTo>
                    <a:pt x="299451" y="359555"/>
                    <a:pt x="304931" y="359555"/>
                    <a:pt x="308313" y="356176"/>
                  </a:cubicBezTo>
                  <a:lnTo>
                    <a:pt x="356178" y="308310"/>
                  </a:lnTo>
                  <a:cubicBezTo>
                    <a:pt x="359558" y="304929"/>
                    <a:pt x="359558" y="299450"/>
                    <a:pt x="356178" y="296071"/>
                  </a:cubicBezTo>
                  <a:lnTo>
                    <a:pt x="334173" y="274065"/>
                  </a:lnTo>
                  <a:cubicBezTo>
                    <a:pt x="340825" y="262412"/>
                    <a:pt x="345959" y="250034"/>
                    <a:pt x="349490" y="237124"/>
                  </a:cubicBezTo>
                  <a:lnTo>
                    <a:pt x="380595" y="237124"/>
                  </a:lnTo>
                  <a:cubicBezTo>
                    <a:pt x="385375" y="237124"/>
                    <a:pt x="389250" y="233249"/>
                    <a:pt x="389250" y="228469"/>
                  </a:cubicBezTo>
                  <a:lnTo>
                    <a:pt x="389250" y="160778"/>
                  </a:lnTo>
                  <a:cubicBezTo>
                    <a:pt x="389248" y="155997"/>
                    <a:pt x="385372" y="152122"/>
                    <a:pt x="380593" y="152122"/>
                  </a:cubicBezTo>
                  <a:close/>
                  <a:moveTo>
                    <a:pt x="371938" y="219813"/>
                  </a:moveTo>
                  <a:lnTo>
                    <a:pt x="342736" y="219813"/>
                  </a:lnTo>
                  <a:cubicBezTo>
                    <a:pt x="338695" y="219813"/>
                    <a:pt x="335193" y="222608"/>
                    <a:pt x="334297" y="226548"/>
                  </a:cubicBezTo>
                  <a:cubicBezTo>
                    <a:pt x="330726" y="242239"/>
                    <a:pt x="324554" y="257126"/>
                    <a:pt x="315950" y="270798"/>
                  </a:cubicBezTo>
                  <a:cubicBezTo>
                    <a:pt x="313798" y="274218"/>
                    <a:pt x="314297" y="278670"/>
                    <a:pt x="317155" y="281528"/>
                  </a:cubicBezTo>
                  <a:lnTo>
                    <a:pt x="337817" y="302191"/>
                  </a:lnTo>
                  <a:lnTo>
                    <a:pt x="302193" y="337815"/>
                  </a:lnTo>
                  <a:lnTo>
                    <a:pt x="281530" y="317154"/>
                  </a:lnTo>
                  <a:cubicBezTo>
                    <a:pt x="278673" y="314297"/>
                    <a:pt x="274221" y="313797"/>
                    <a:pt x="270801" y="315949"/>
                  </a:cubicBezTo>
                  <a:cubicBezTo>
                    <a:pt x="257127" y="324552"/>
                    <a:pt x="242239" y="330725"/>
                    <a:pt x="226549" y="334297"/>
                  </a:cubicBezTo>
                  <a:cubicBezTo>
                    <a:pt x="222611" y="335192"/>
                    <a:pt x="219816" y="338695"/>
                    <a:pt x="219816" y="342736"/>
                  </a:cubicBezTo>
                  <a:lnTo>
                    <a:pt x="219816" y="371935"/>
                  </a:lnTo>
                  <a:lnTo>
                    <a:pt x="169435" y="371935"/>
                  </a:lnTo>
                  <a:lnTo>
                    <a:pt x="169435" y="342737"/>
                  </a:lnTo>
                  <a:cubicBezTo>
                    <a:pt x="169435" y="338696"/>
                    <a:pt x="166640" y="335194"/>
                    <a:pt x="162702" y="334298"/>
                  </a:cubicBezTo>
                  <a:cubicBezTo>
                    <a:pt x="147012" y="330725"/>
                    <a:pt x="132125" y="324554"/>
                    <a:pt x="118451" y="315950"/>
                  </a:cubicBezTo>
                  <a:cubicBezTo>
                    <a:pt x="115031" y="313798"/>
                    <a:pt x="110578" y="314297"/>
                    <a:pt x="107722" y="317155"/>
                  </a:cubicBezTo>
                  <a:lnTo>
                    <a:pt x="87059" y="337816"/>
                  </a:lnTo>
                  <a:lnTo>
                    <a:pt x="51434" y="302192"/>
                  </a:lnTo>
                  <a:lnTo>
                    <a:pt x="72097" y="281532"/>
                  </a:lnTo>
                  <a:cubicBezTo>
                    <a:pt x="74955" y="278674"/>
                    <a:pt x="75454" y="274222"/>
                    <a:pt x="73302" y="270802"/>
                  </a:cubicBezTo>
                  <a:cubicBezTo>
                    <a:pt x="64697" y="257126"/>
                    <a:pt x="58524" y="242238"/>
                    <a:pt x="54954" y="226549"/>
                  </a:cubicBezTo>
                  <a:cubicBezTo>
                    <a:pt x="54058" y="222610"/>
                    <a:pt x="50555" y="219814"/>
                    <a:pt x="46515" y="219814"/>
                  </a:cubicBezTo>
                  <a:lnTo>
                    <a:pt x="17314" y="219814"/>
                  </a:lnTo>
                  <a:lnTo>
                    <a:pt x="17314" y="169433"/>
                  </a:lnTo>
                  <a:lnTo>
                    <a:pt x="46515" y="169433"/>
                  </a:lnTo>
                  <a:cubicBezTo>
                    <a:pt x="50556" y="169433"/>
                    <a:pt x="54058" y="166638"/>
                    <a:pt x="54954" y="162697"/>
                  </a:cubicBezTo>
                  <a:cubicBezTo>
                    <a:pt x="58523" y="147012"/>
                    <a:pt x="64696" y="132124"/>
                    <a:pt x="73302" y="118447"/>
                  </a:cubicBezTo>
                  <a:cubicBezTo>
                    <a:pt x="75453" y="115028"/>
                    <a:pt x="74954" y="110574"/>
                    <a:pt x="72096" y="107717"/>
                  </a:cubicBezTo>
                  <a:lnTo>
                    <a:pt x="51431" y="87057"/>
                  </a:lnTo>
                  <a:lnTo>
                    <a:pt x="87056" y="51431"/>
                  </a:lnTo>
                  <a:lnTo>
                    <a:pt x="107719" y="72094"/>
                  </a:lnTo>
                  <a:cubicBezTo>
                    <a:pt x="110577" y="74950"/>
                    <a:pt x="115030" y="75449"/>
                    <a:pt x="118448" y="73299"/>
                  </a:cubicBezTo>
                  <a:cubicBezTo>
                    <a:pt x="132124" y="64694"/>
                    <a:pt x="147011" y="58520"/>
                    <a:pt x="162697" y="54952"/>
                  </a:cubicBezTo>
                  <a:cubicBezTo>
                    <a:pt x="166637" y="54055"/>
                    <a:pt x="169433" y="50551"/>
                    <a:pt x="169433" y="46513"/>
                  </a:cubicBezTo>
                  <a:lnTo>
                    <a:pt x="169433" y="17310"/>
                  </a:lnTo>
                  <a:lnTo>
                    <a:pt x="219814" y="17310"/>
                  </a:lnTo>
                  <a:lnTo>
                    <a:pt x="219814" y="46513"/>
                  </a:lnTo>
                  <a:cubicBezTo>
                    <a:pt x="219814" y="50554"/>
                    <a:pt x="222609" y="54055"/>
                    <a:pt x="226549" y="54952"/>
                  </a:cubicBezTo>
                  <a:cubicBezTo>
                    <a:pt x="242236" y="58520"/>
                    <a:pt x="257123" y="64693"/>
                    <a:pt x="270800" y="73299"/>
                  </a:cubicBezTo>
                  <a:cubicBezTo>
                    <a:pt x="274217" y="75449"/>
                    <a:pt x="278670" y="74951"/>
                    <a:pt x="281530" y="72094"/>
                  </a:cubicBezTo>
                  <a:lnTo>
                    <a:pt x="302192" y="51431"/>
                  </a:lnTo>
                  <a:lnTo>
                    <a:pt x="337816" y="87055"/>
                  </a:lnTo>
                  <a:lnTo>
                    <a:pt x="317154" y="107718"/>
                  </a:lnTo>
                  <a:cubicBezTo>
                    <a:pt x="314296" y="110574"/>
                    <a:pt x="313798" y="115027"/>
                    <a:pt x="315949" y="118447"/>
                  </a:cubicBezTo>
                  <a:cubicBezTo>
                    <a:pt x="324553" y="132122"/>
                    <a:pt x="330727" y="147010"/>
                    <a:pt x="334296" y="162697"/>
                  </a:cubicBezTo>
                  <a:cubicBezTo>
                    <a:pt x="335192" y="166637"/>
                    <a:pt x="338696" y="169433"/>
                    <a:pt x="342735" y="169433"/>
                  </a:cubicBezTo>
                  <a:lnTo>
                    <a:pt x="371937" y="169433"/>
                  </a:lnTo>
                  <a:lnTo>
                    <a:pt x="371937" y="219813"/>
                  </a:ln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4" name="Freeform 322">
              <a:extLst>
                <a:ext uri="{FF2B5EF4-FFF2-40B4-BE49-F238E27FC236}">
                  <a16:creationId xmlns:a16="http://schemas.microsoft.com/office/drawing/2014/main" id="{F3630B0B-06A5-4C09-B821-ED4342EF4E62}"/>
                </a:ext>
              </a:extLst>
            </p:cNvPr>
            <p:cNvSpPr/>
            <p:nvPr/>
          </p:nvSpPr>
          <p:spPr>
            <a:xfrm>
              <a:off x="4823008" y="3498544"/>
              <a:ext cx="222197" cy="222196"/>
            </a:xfrm>
            <a:custGeom>
              <a:avLst/>
              <a:gdLst>
                <a:gd name="connsiteX0" fmla="*/ 199972 w 222197"/>
                <a:gd name="connsiteY0" fmla="*/ 59381 h 222196"/>
                <a:gd name="connsiteX1" fmla="*/ 195867 w 222197"/>
                <a:gd name="connsiteY1" fmla="*/ 70912 h 222196"/>
                <a:gd name="connsiteX2" fmla="*/ 204888 w 222197"/>
                <a:gd name="connsiteY2" fmla="*/ 111102 h 222196"/>
                <a:gd name="connsiteX3" fmla="*/ 177265 w 222197"/>
                <a:gd name="connsiteY3" fmla="*/ 177502 h 222196"/>
                <a:gd name="connsiteX4" fmla="*/ 166803 w 222197"/>
                <a:gd name="connsiteY4" fmla="*/ 171623 h 222196"/>
                <a:gd name="connsiteX5" fmla="*/ 136375 w 222197"/>
                <a:gd name="connsiteY5" fmla="*/ 159420 h 222196"/>
                <a:gd name="connsiteX6" fmla="*/ 136375 w 222197"/>
                <a:gd name="connsiteY6" fmla="*/ 155597 h 222196"/>
                <a:gd name="connsiteX7" fmla="*/ 157825 w 222197"/>
                <a:gd name="connsiteY7" fmla="*/ 132084 h 222196"/>
                <a:gd name="connsiteX8" fmla="*/ 158568 w 222197"/>
                <a:gd name="connsiteY8" fmla="*/ 132121 h 222196"/>
                <a:gd name="connsiteX9" fmla="*/ 180631 w 222197"/>
                <a:gd name="connsiteY9" fmla="*/ 109054 h 222196"/>
                <a:gd name="connsiteX10" fmla="*/ 168151 w 222197"/>
                <a:gd name="connsiteY10" fmla="*/ 88315 h 222196"/>
                <a:gd name="connsiteX11" fmla="*/ 168151 w 222197"/>
                <a:gd name="connsiteY11" fmla="*/ 82387 h 222196"/>
                <a:gd name="connsiteX12" fmla="*/ 113132 w 222197"/>
                <a:gd name="connsiteY12" fmla="*/ 23036 h 222196"/>
                <a:gd name="connsiteX13" fmla="*/ 109270 w 222197"/>
                <a:gd name="connsiteY13" fmla="*/ 23036 h 222196"/>
                <a:gd name="connsiteX14" fmla="*/ 54251 w 222197"/>
                <a:gd name="connsiteY14" fmla="*/ 82387 h 222196"/>
                <a:gd name="connsiteX15" fmla="*/ 54251 w 222197"/>
                <a:gd name="connsiteY15" fmla="*/ 88340 h 222196"/>
                <a:gd name="connsiteX16" fmla="*/ 41827 w 222197"/>
                <a:gd name="connsiteY16" fmla="*/ 109054 h 222196"/>
                <a:gd name="connsiteX17" fmla="*/ 63884 w 222197"/>
                <a:gd name="connsiteY17" fmla="*/ 132121 h 222196"/>
                <a:gd name="connsiteX18" fmla="*/ 64723 w 222197"/>
                <a:gd name="connsiteY18" fmla="*/ 132078 h 222196"/>
                <a:gd name="connsiteX19" fmla="*/ 86876 w 222197"/>
                <a:gd name="connsiteY19" fmla="*/ 155978 h 222196"/>
                <a:gd name="connsiteX20" fmla="*/ 86876 w 222197"/>
                <a:gd name="connsiteY20" fmla="*/ 159368 h 222196"/>
                <a:gd name="connsiteX21" fmla="*/ 55623 w 222197"/>
                <a:gd name="connsiteY21" fmla="*/ 171611 h 222196"/>
                <a:gd name="connsiteX22" fmla="*/ 45019 w 222197"/>
                <a:gd name="connsiteY22" fmla="*/ 177585 h 222196"/>
                <a:gd name="connsiteX23" fmla="*/ 17311 w 222197"/>
                <a:gd name="connsiteY23" fmla="*/ 111104 h 222196"/>
                <a:gd name="connsiteX24" fmla="*/ 111100 w 222197"/>
                <a:gd name="connsiteY24" fmla="*/ 17312 h 222196"/>
                <a:gd name="connsiteX25" fmla="*/ 180371 w 222197"/>
                <a:gd name="connsiteY25" fmla="*/ 47872 h 222196"/>
                <a:gd name="connsiteX26" fmla="*/ 192599 w 222197"/>
                <a:gd name="connsiteY26" fmla="*/ 48425 h 222196"/>
                <a:gd name="connsiteX27" fmla="*/ 193152 w 222197"/>
                <a:gd name="connsiteY27" fmla="*/ 36197 h 222196"/>
                <a:gd name="connsiteX28" fmla="*/ 111099 w 222197"/>
                <a:gd name="connsiteY28" fmla="*/ 0 h 222196"/>
                <a:gd name="connsiteX29" fmla="*/ 0 w 222197"/>
                <a:gd name="connsiteY29" fmla="*/ 111102 h 222196"/>
                <a:gd name="connsiteX30" fmla="*/ 111099 w 222197"/>
                <a:gd name="connsiteY30" fmla="*/ 222197 h 222196"/>
                <a:gd name="connsiteX31" fmla="*/ 222198 w 222197"/>
                <a:gd name="connsiteY31" fmla="*/ 111102 h 222196"/>
                <a:gd name="connsiteX32" fmla="*/ 211503 w 222197"/>
                <a:gd name="connsiteY32" fmla="*/ 63484 h 222196"/>
                <a:gd name="connsiteX33" fmla="*/ 199972 w 222197"/>
                <a:gd name="connsiteY33" fmla="*/ 59381 h 222196"/>
                <a:gd name="connsiteX34" fmla="*/ 162379 w 222197"/>
                <a:gd name="connsiteY34" fmla="*/ 110393 h 222196"/>
                <a:gd name="connsiteX35" fmla="*/ 162379 w 222197"/>
                <a:gd name="connsiteY35" fmla="*/ 105654 h 222196"/>
                <a:gd name="connsiteX36" fmla="*/ 163320 w 222197"/>
                <a:gd name="connsiteY36" fmla="*/ 109055 h 222196"/>
                <a:gd name="connsiteX37" fmla="*/ 162328 w 222197"/>
                <a:gd name="connsiteY37" fmla="*/ 112535 h 222196"/>
                <a:gd name="connsiteX38" fmla="*/ 162379 w 222197"/>
                <a:gd name="connsiteY38" fmla="*/ 110393 h 222196"/>
                <a:gd name="connsiteX39" fmla="*/ 59138 w 222197"/>
                <a:gd name="connsiteY39" fmla="*/ 109056 h 222196"/>
                <a:gd name="connsiteX40" fmla="*/ 60172 w 222197"/>
                <a:gd name="connsiteY40" fmla="*/ 105518 h 222196"/>
                <a:gd name="connsiteX41" fmla="*/ 60172 w 222197"/>
                <a:gd name="connsiteY41" fmla="*/ 110397 h 222196"/>
                <a:gd name="connsiteX42" fmla="*/ 60226 w 222197"/>
                <a:gd name="connsiteY42" fmla="*/ 112679 h 222196"/>
                <a:gd name="connsiteX43" fmla="*/ 59138 w 222197"/>
                <a:gd name="connsiteY43" fmla="*/ 109056 h 222196"/>
                <a:gd name="connsiteX44" fmla="*/ 72823 w 222197"/>
                <a:gd name="connsiteY44" fmla="*/ 83522 h 222196"/>
                <a:gd name="connsiteX45" fmla="*/ 72822 w 222197"/>
                <a:gd name="connsiteY45" fmla="*/ 83522 h 222196"/>
                <a:gd name="connsiteX46" fmla="*/ 72795 w 222197"/>
                <a:gd name="connsiteY46" fmla="*/ 83522 h 222196"/>
                <a:gd name="connsiteX47" fmla="*/ 71562 w 222197"/>
                <a:gd name="connsiteY47" fmla="*/ 83620 h 222196"/>
                <a:gd name="connsiteX48" fmla="*/ 71562 w 222197"/>
                <a:gd name="connsiteY48" fmla="*/ 82391 h 222196"/>
                <a:gd name="connsiteX49" fmla="*/ 109271 w 222197"/>
                <a:gd name="connsiteY49" fmla="*/ 40349 h 222196"/>
                <a:gd name="connsiteX50" fmla="*/ 113133 w 222197"/>
                <a:gd name="connsiteY50" fmla="*/ 40349 h 222196"/>
                <a:gd name="connsiteX51" fmla="*/ 150842 w 222197"/>
                <a:gd name="connsiteY51" fmla="*/ 82391 h 222196"/>
                <a:gd name="connsiteX52" fmla="*/ 150842 w 222197"/>
                <a:gd name="connsiteY52" fmla="*/ 83482 h 222196"/>
                <a:gd name="connsiteX53" fmla="*/ 136713 w 222197"/>
                <a:gd name="connsiteY53" fmla="*/ 63822 h 222196"/>
                <a:gd name="connsiteX54" fmla="*/ 129873 w 222197"/>
                <a:gd name="connsiteY54" fmla="*/ 57078 h 222196"/>
                <a:gd name="connsiteX55" fmla="*/ 121019 w 222197"/>
                <a:gd name="connsiteY55" fmla="*/ 60804 h 222196"/>
                <a:gd name="connsiteX56" fmla="*/ 72823 w 222197"/>
                <a:gd name="connsiteY56" fmla="*/ 83522 h 222196"/>
                <a:gd name="connsiteX57" fmla="*/ 77482 w 222197"/>
                <a:gd name="connsiteY57" fmla="*/ 110395 h 222196"/>
                <a:gd name="connsiteX58" fmla="*/ 77482 w 222197"/>
                <a:gd name="connsiteY58" fmla="*/ 100617 h 222196"/>
                <a:gd name="connsiteX59" fmla="*/ 77483 w 222197"/>
                <a:gd name="connsiteY59" fmla="*/ 100617 h 222196"/>
                <a:gd name="connsiteX60" fmla="*/ 125368 w 222197"/>
                <a:gd name="connsiteY60" fmla="*/ 81939 h 222196"/>
                <a:gd name="connsiteX61" fmla="*/ 145069 w 222197"/>
                <a:gd name="connsiteY61" fmla="*/ 99790 h 222196"/>
                <a:gd name="connsiteX62" fmla="*/ 145069 w 222197"/>
                <a:gd name="connsiteY62" fmla="*/ 110393 h 222196"/>
                <a:gd name="connsiteX63" fmla="*/ 115431 w 222197"/>
                <a:gd name="connsiteY63" fmla="*/ 143614 h 222196"/>
                <a:gd name="connsiteX64" fmla="*/ 107122 w 222197"/>
                <a:gd name="connsiteY64" fmla="*/ 143614 h 222196"/>
                <a:gd name="connsiteX65" fmla="*/ 77482 w 222197"/>
                <a:gd name="connsiteY65" fmla="*/ 110395 h 222196"/>
                <a:gd name="connsiteX66" fmla="*/ 119063 w 222197"/>
                <a:gd name="connsiteY66" fmla="*/ 160760 h 222196"/>
                <a:gd name="connsiteX67" fmla="*/ 119063 w 222197"/>
                <a:gd name="connsiteY67" fmla="*/ 164776 h 222196"/>
                <a:gd name="connsiteX68" fmla="*/ 111345 w 222197"/>
                <a:gd name="connsiteY68" fmla="*/ 172786 h 222196"/>
                <a:gd name="connsiteX69" fmla="*/ 104187 w 222197"/>
                <a:gd name="connsiteY69" fmla="*/ 165812 h 222196"/>
                <a:gd name="connsiteX70" fmla="*/ 104187 w 222197"/>
                <a:gd name="connsiteY70" fmla="*/ 160816 h 222196"/>
                <a:gd name="connsiteX71" fmla="*/ 104188 w 222197"/>
                <a:gd name="connsiteY71" fmla="*/ 160816 h 222196"/>
                <a:gd name="connsiteX72" fmla="*/ 107122 w 222197"/>
                <a:gd name="connsiteY72" fmla="*/ 160925 h 222196"/>
                <a:gd name="connsiteX73" fmla="*/ 115431 w 222197"/>
                <a:gd name="connsiteY73" fmla="*/ 160925 h 222196"/>
                <a:gd name="connsiteX74" fmla="*/ 119063 w 222197"/>
                <a:gd name="connsiteY74" fmla="*/ 160760 h 222196"/>
                <a:gd name="connsiteX75" fmla="*/ 111098 w 222197"/>
                <a:gd name="connsiteY75" fmla="*/ 204889 h 222196"/>
                <a:gd name="connsiteX76" fmla="*/ 59029 w 222197"/>
                <a:gd name="connsiteY76" fmla="*/ 189062 h 222196"/>
                <a:gd name="connsiteX77" fmla="*/ 61400 w 222197"/>
                <a:gd name="connsiteY77" fmla="*/ 187928 h 222196"/>
                <a:gd name="connsiteX78" fmla="*/ 61400 w 222197"/>
                <a:gd name="connsiteY78" fmla="*/ 187929 h 222196"/>
                <a:gd name="connsiteX79" fmla="*/ 61798 w 222197"/>
                <a:gd name="connsiteY79" fmla="*/ 187783 h 222196"/>
                <a:gd name="connsiteX80" fmla="*/ 90425 w 222197"/>
                <a:gd name="connsiteY80" fmla="*/ 176572 h 222196"/>
                <a:gd name="connsiteX81" fmla="*/ 105502 w 222197"/>
                <a:gd name="connsiteY81" fmla="*/ 191259 h 222196"/>
                <a:gd name="connsiteX82" fmla="*/ 111541 w 222197"/>
                <a:gd name="connsiteY82" fmla="*/ 193714 h 222196"/>
                <a:gd name="connsiteX83" fmla="*/ 111679 w 222197"/>
                <a:gd name="connsiteY83" fmla="*/ 193712 h 222196"/>
                <a:gd name="connsiteX84" fmla="*/ 117774 w 222197"/>
                <a:gd name="connsiteY84" fmla="*/ 191063 h 222196"/>
                <a:gd name="connsiteX85" fmla="*/ 131986 w 222197"/>
                <a:gd name="connsiteY85" fmla="*/ 176313 h 222196"/>
                <a:gd name="connsiteX86" fmla="*/ 160521 w 222197"/>
                <a:gd name="connsiteY86" fmla="*/ 187758 h 222196"/>
                <a:gd name="connsiteX87" fmla="*/ 160986 w 222197"/>
                <a:gd name="connsiteY87" fmla="*/ 187928 h 222196"/>
                <a:gd name="connsiteX88" fmla="*/ 163262 w 222197"/>
                <a:gd name="connsiteY88" fmla="*/ 189001 h 222196"/>
                <a:gd name="connsiteX89" fmla="*/ 111098 w 222197"/>
                <a:gd name="connsiteY89" fmla="*/ 204889 h 22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22197" h="222196">
                  <a:moveTo>
                    <a:pt x="199972" y="59381"/>
                  </a:moveTo>
                  <a:cubicBezTo>
                    <a:pt x="195654" y="61432"/>
                    <a:pt x="193817" y="66594"/>
                    <a:pt x="195867" y="70912"/>
                  </a:cubicBezTo>
                  <a:cubicBezTo>
                    <a:pt x="201852" y="83514"/>
                    <a:pt x="204888" y="97037"/>
                    <a:pt x="204888" y="111102"/>
                  </a:cubicBezTo>
                  <a:cubicBezTo>
                    <a:pt x="204888" y="137019"/>
                    <a:pt x="194318" y="160511"/>
                    <a:pt x="177265" y="177502"/>
                  </a:cubicBezTo>
                  <a:cubicBezTo>
                    <a:pt x="172368" y="173799"/>
                    <a:pt x="168071" y="172083"/>
                    <a:pt x="166803" y="171623"/>
                  </a:cubicBezTo>
                  <a:lnTo>
                    <a:pt x="136375" y="159420"/>
                  </a:lnTo>
                  <a:lnTo>
                    <a:pt x="136375" y="155597"/>
                  </a:lnTo>
                  <a:cubicBezTo>
                    <a:pt x="145729" y="150557"/>
                    <a:pt x="153314" y="142257"/>
                    <a:pt x="157825" y="132084"/>
                  </a:cubicBezTo>
                  <a:cubicBezTo>
                    <a:pt x="158071" y="132105"/>
                    <a:pt x="158318" y="132121"/>
                    <a:pt x="158568" y="132121"/>
                  </a:cubicBezTo>
                  <a:cubicBezTo>
                    <a:pt x="170734" y="132121"/>
                    <a:pt x="180631" y="121773"/>
                    <a:pt x="180631" y="109054"/>
                  </a:cubicBezTo>
                  <a:cubicBezTo>
                    <a:pt x="180631" y="99932"/>
                    <a:pt x="175524" y="92052"/>
                    <a:pt x="168151" y="88315"/>
                  </a:cubicBezTo>
                  <a:lnTo>
                    <a:pt x="168151" y="82387"/>
                  </a:lnTo>
                  <a:cubicBezTo>
                    <a:pt x="168151" y="49661"/>
                    <a:pt x="143469" y="23036"/>
                    <a:pt x="113132" y="23036"/>
                  </a:cubicBezTo>
                  <a:lnTo>
                    <a:pt x="109270" y="23036"/>
                  </a:lnTo>
                  <a:cubicBezTo>
                    <a:pt x="78933" y="23036"/>
                    <a:pt x="54251" y="49660"/>
                    <a:pt x="54251" y="82387"/>
                  </a:cubicBezTo>
                  <a:lnTo>
                    <a:pt x="54251" y="88340"/>
                  </a:lnTo>
                  <a:cubicBezTo>
                    <a:pt x="46909" y="92088"/>
                    <a:pt x="41827" y="99953"/>
                    <a:pt x="41827" y="109054"/>
                  </a:cubicBezTo>
                  <a:cubicBezTo>
                    <a:pt x="41827" y="121772"/>
                    <a:pt x="51722" y="132121"/>
                    <a:pt x="63884" y="132121"/>
                  </a:cubicBezTo>
                  <a:cubicBezTo>
                    <a:pt x="64167" y="132121"/>
                    <a:pt x="64446" y="132105"/>
                    <a:pt x="64723" y="132078"/>
                  </a:cubicBezTo>
                  <a:cubicBezTo>
                    <a:pt x="69348" y="142509"/>
                    <a:pt x="77197" y="150978"/>
                    <a:pt x="86876" y="155978"/>
                  </a:cubicBezTo>
                  <a:lnTo>
                    <a:pt x="86876" y="159368"/>
                  </a:lnTo>
                  <a:lnTo>
                    <a:pt x="55623" y="171611"/>
                  </a:lnTo>
                  <a:cubicBezTo>
                    <a:pt x="54401" y="172050"/>
                    <a:pt x="50012" y="173789"/>
                    <a:pt x="45019" y="177585"/>
                  </a:cubicBezTo>
                  <a:cubicBezTo>
                    <a:pt x="27918" y="160588"/>
                    <a:pt x="17311" y="137062"/>
                    <a:pt x="17311" y="111104"/>
                  </a:cubicBezTo>
                  <a:cubicBezTo>
                    <a:pt x="17311" y="59386"/>
                    <a:pt x="59384" y="17312"/>
                    <a:pt x="111100" y="17312"/>
                  </a:cubicBezTo>
                  <a:cubicBezTo>
                    <a:pt x="137384" y="17312"/>
                    <a:pt x="162634" y="28451"/>
                    <a:pt x="180371" y="47872"/>
                  </a:cubicBezTo>
                  <a:cubicBezTo>
                    <a:pt x="183593" y="51402"/>
                    <a:pt x="189068" y="51650"/>
                    <a:pt x="192599" y="48425"/>
                  </a:cubicBezTo>
                  <a:cubicBezTo>
                    <a:pt x="196129" y="45201"/>
                    <a:pt x="196376" y="39728"/>
                    <a:pt x="193152" y="36197"/>
                  </a:cubicBezTo>
                  <a:cubicBezTo>
                    <a:pt x="172144" y="13194"/>
                    <a:pt x="142236" y="0"/>
                    <a:pt x="111099" y="0"/>
                  </a:cubicBezTo>
                  <a:cubicBezTo>
                    <a:pt x="49838" y="0"/>
                    <a:pt x="0" y="49839"/>
                    <a:pt x="0" y="111102"/>
                  </a:cubicBezTo>
                  <a:cubicBezTo>
                    <a:pt x="0" y="172360"/>
                    <a:pt x="49838" y="222197"/>
                    <a:pt x="111099" y="222197"/>
                  </a:cubicBezTo>
                  <a:cubicBezTo>
                    <a:pt x="172360" y="222197"/>
                    <a:pt x="222198" y="172361"/>
                    <a:pt x="222198" y="111102"/>
                  </a:cubicBezTo>
                  <a:cubicBezTo>
                    <a:pt x="222198" y="94445"/>
                    <a:pt x="218599" y="78424"/>
                    <a:pt x="211503" y="63484"/>
                  </a:cubicBezTo>
                  <a:cubicBezTo>
                    <a:pt x="209452" y="59166"/>
                    <a:pt x="204287" y="57329"/>
                    <a:pt x="199972" y="59381"/>
                  </a:cubicBezTo>
                  <a:close/>
                  <a:moveTo>
                    <a:pt x="162379" y="110393"/>
                  </a:moveTo>
                  <a:lnTo>
                    <a:pt x="162379" y="105654"/>
                  </a:lnTo>
                  <a:cubicBezTo>
                    <a:pt x="162963" y="106610"/>
                    <a:pt x="163320" y="107779"/>
                    <a:pt x="163320" y="109055"/>
                  </a:cubicBezTo>
                  <a:cubicBezTo>
                    <a:pt x="163319" y="110368"/>
                    <a:pt x="162940" y="111567"/>
                    <a:pt x="162328" y="112535"/>
                  </a:cubicBezTo>
                  <a:cubicBezTo>
                    <a:pt x="162357" y="111823"/>
                    <a:pt x="162379" y="111112"/>
                    <a:pt x="162379" y="110393"/>
                  </a:cubicBezTo>
                  <a:close/>
                  <a:moveTo>
                    <a:pt x="59138" y="109056"/>
                  </a:moveTo>
                  <a:cubicBezTo>
                    <a:pt x="59138" y="107715"/>
                    <a:pt x="59535" y="106497"/>
                    <a:pt x="60172" y="105518"/>
                  </a:cubicBezTo>
                  <a:lnTo>
                    <a:pt x="60172" y="110397"/>
                  </a:lnTo>
                  <a:cubicBezTo>
                    <a:pt x="60172" y="111162"/>
                    <a:pt x="60196" y="111921"/>
                    <a:pt x="60226" y="112679"/>
                  </a:cubicBezTo>
                  <a:cubicBezTo>
                    <a:pt x="59557" y="111685"/>
                    <a:pt x="59138" y="110435"/>
                    <a:pt x="59138" y="109056"/>
                  </a:cubicBezTo>
                  <a:close/>
                  <a:moveTo>
                    <a:pt x="72823" y="83522"/>
                  </a:moveTo>
                  <a:cubicBezTo>
                    <a:pt x="72822" y="83522"/>
                    <a:pt x="72822" y="83522"/>
                    <a:pt x="72822" y="83522"/>
                  </a:cubicBezTo>
                  <a:cubicBezTo>
                    <a:pt x="72813" y="83522"/>
                    <a:pt x="72805" y="83522"/>
                    <a:pt x="72795" y="83522"/>
                  </a:cubicBezTo>
                  <a:cubicBezTo>
                    <a:pt x="72377" y="83522"/>
                    <a:pt x="71966" y="83563"/>
                    <a:pt x="71562" y="83620"/>
                  </a:cubicBezTo>
                  <a:lnTo>
                    <a:pt x="71562" y="82391"/>
                  </a:lnTo>
                  <a:cubicBezTo>
                    <a:pt x="71562" y="59209"/>
                    <a:pt x="88479" y="40349"/>
                    <a:pt x="109271" y="40349"/>
                  </a:cubicBezTo>
                  <a:lnTo>
                    <a:pt x="113133" y="40349"/>
                  </a:lnTo>
                  <a:cubicBezTo>
                    <a:pt x="133926" y="40349"/>
                    <a:pt x="150842" y="59210"/>
                    <a:pt x="150842" y="82391"/>
                  </a:cubicBezTo>
                  <a:lnTo>
                    <a:pt x="150842" y="83482"/>
                  </a:lnTo>
                  <a:cubicBezTo>
                    <a:pt x="140474" y="79974"/>
                    <a:pt x="136742" y="63955"/>
                    <a:pt x="136713" y="63822"/>
                  </a:cubicBezTo>
                  <a:cubicBezTo>
                    <a:pt x="136004" y="60399"/>
                    <a:pt x="133306" y="57738"/>
                    <a:pt x="129873" y="57078"/>
                  </a:cubicBezTo>
                  <a:cubicBezTo>
                    <a:pt x="126432" y="56418"/>
                    <a:pt x="122949" y="57888"/>
                    <a:pt x="121019" y="60804"/>
                  </a:cubicBezTo>
                  <a:cubicBezTo>
                    <a:pt x="106157" y="83270"/>
                    <a:pt x="73166" y="83522"/>
                    <a:pt x="72823" y="83522"/>
                  </a:cubicBezTo>
                  <a:close/>
                  <a:moveTo>
                    <a:pt x="77482" y="110395"/>
                  </a:moveTo>
                  <a:lnTo>
                    <a:pt x="77482" y="100617"/>
                  </a:lnTo>
                  <a:lnTo>
                    <a:pt x="77483" y="100617"/>
                  </a:lnTo>
                  <a:cubicBezTo>
                    <a:pt x="87004" y="99879"/>
                    <a:pt x="108812" y="96600"/>
                    <a:pt x="125368" y="81939"/>
                  </a:cubicBezTo>
                  <a:cubicBezTo>
                    <a:pt x="129218" y="88927"/>
                    <a:pt x="135429" y="96465"/>
                    <a:pt x="145069" y="99790"/>
                  </a:cubicBezTo>
                  <a:lnTo>
                    <a:pt x="145069" y="110393"/>
                  </a:lnTo>
                  <a:cubicBezTo>
                    <a:pt x="145069" y="128711"/>
                    <a:pt x="131774" y="143614"/>
                    <a:pt x="115431" y="143614"/>
                  </a:cubicBezTo>
                  <a:lnTo>
                    <a:pt x="107122" y="143614"/>
                  </a:lnTo>
                  <a:cubicBezTo>
                    <a:pt x="90778" y="143615"/>
                    <a:pt x="77482" y="128713"/>
                    <a:pt x="77482" y="110395"/>
                  </a:cubicBezTo>
                  <a:close/>
                  <a:moveTo>
                    <a:pt x="119063" y="160760"/>
                  </a:moveTo>
                  <a:lnTo>
                    <a:pt x="119063" y="164776"/>
                  </a:lnTo>
                  <a:lnTo>
                    <a:pt x="111345" y="172786"/>
                  </a:lnTo>
                  <a:lnTo>
                    <a:pt x="104187" y="165812"/>
                  </a:lnTo>
                  <a:lnTo>
                    <a:pt x="104187" y="160816"/>
                  </a:lnTo>
                  <a:lnTo>
                    <a:pt x="104188" y="160816"/>
                  </a:lnTo>
                  <a:cubicBezTo>
                    <a:pt x="105160" y="160881"/>
                    <a:pt x="106137" y="160925"/>
                    <a:pt x="107122" y="160925"/>
                  </a:cubicBezTo>
                  <a:lnTo>
                    <a:pt x="115431" y="160925"/>
                  </a:lnTo>
                  <a:cubicBezTo>
                    <a:pt x="116655" y="160925"/>
                    <a:pt x="117864" y="160858"/>
                    <a:pt x="119063" y="160760"/>
                  </a:cubicBezTo>
                  <a:close/>
                  <a:moveTo>
                    <a:pt x="111098" y="204889"/>
                  </a:moveTo>
                  <a:cubicBezTo>
                    <a:pt x="91848" y="204888"/>
                    <a:pt x="73937" y="199050"/>
                    <a:pt x="59029" y="189062"/>
                  </a:cubicBezTo>
                  <a:cubicBezTo>
                    <a:pt x="60457" y="188278"/>
                    <a:pt x="61402" y="187928"/>
                    <a:pt x="61400" y="187928"/>
                  </a:cubicBezTo>
                  <a:cubicBezTo>
                    <a:pt x="61400" y="187928"/>
                    <a:pt x="61400" y="187928"/>
                    <a:pt x="61400" y="187929"/>
                  </a:cubicBezTo>
                  <a:cubicBezTo>
                    <a:pt x="61533" y="187884"/>
                    <a:pt x="61665" y="187835"/>
                    <a:pt x="61798" y="187783"/>
                  </a:cubicBezTo>
                  <a:lnTo>
                    <a:pt x="90425" y="176572"/>
                  </a:lnTo>
                  <a:lnTo>
                    <a:pt x="105502" y="191259"/>
                  </a:lnTo>
                  <a:cubicBezTo>
                    <a:pt x="107121" y="192833"/>
                    <a:pt x="109287" y="193714"/>
                    <a:pt x="111541" y="193714"/>
                  </a:cubicBezTo>
                  <a:cubicBezTo>
                    <a:pt x="111586" y="193714"/>
                    <a:pt x="111633" y="193714"/>
                    <a:pt x="111679" y="193712"/>
                  </a:cubicBezTo>
                  <a:cubicBezTo>
                    <a:pt x="113982" y="193676"/>
                    <a:pt x="116176" y="192722"/>
                    <a:pt x="117774" y="191063"/>
                  </a:cubicBezTo>
                  <a:lnTo>
                    <a:pt x="131986" y="176313"/>
                  </a:lnTo>
                  <a:lnTo>
                    <a:pt x="160521" y="187758"/>
                  </a:lnTo>
                  <a:cubicBezTo>
                    <a:pt x="160674" y="187820"/>
                    <a:pt x="160830" y="187876"/>
                    <a:pt x="160986" y="187928"/>
                  </a:cubicBezTo>
                  <a:cubicBezTo>
                    <a:pt x="161006" y="187934"/>
                    <a:pt x="161899" y="188260"/>
                    <a:pt x="163262" y="189001"/>
                  </a:cubicBezTo>
                  <a:cubicBezTo>
                    <a:pt x="148338" y="199029"/>
                    <a:pt x="130391" y="204889"/>
                    <a:pt x="111098" y="204889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Freeform 323">
              <a:extLst>
                <a:ext uri="{FF2B5EF4-FFF2-40B4-BE49-F238E27FC236}">
                  <a16:creationId xmlns:a16="http://schemas.microsoft.com/office/drawing/2014/main" id="{D403D816-85CB-45C5-BE62-53CE4064DDDD}"/>
                </a:ext>
              </a:extLst>
            </p:cNvPr>
            <p:cNvSpPr/>
            <p:nvPr/>
          </p:nvSpPr>
          <p:spPr>
            <a:xfrm>
              <a:off x="4583600" y="3717251"/>
              <a:ext cx="242172" cy="242170"/>
            </a:xfrm>
            <a:custGeom>
              <a:avLst/>
              <a:gdLst>
                <a:gd name="connsiteX0" fmla="*/ 233519 w 242172"/>
                <a:gd name="connsiteY0" fmla="*/ 91969 h 242170"/>
                <a:gd name="connsiteX1" fmla="*/ 217288 w 242172"/>
                <a:gd name="connsiteY1" fmla="*/ 91969 h 242170"/>
                <a:gd name="connsiteX2" fmla="*/ 209694 w 242172"/>
                <a:gd name="connsiteY2" fmla="*/ 73656 h 242170"/>
                <a:gd name="connsiteX3" fmla="*/ 221176 w 242172"/>
                <a:gd name="connsiteY3" fmla="*/ 62176 h 242170"/>
                <a:gd name="connsiteX4" fmla="*/ 221176 w 242172"/>
                <a:gd name="connsiteY4" fmla="*/ 49935 h 242170"/>
                <a:gd name="connsiteX5" fmla="*/ 192239 w 242172"/>
                <a:gd name="connsiteY5" fmla="*/ 20997 h 242170"/>
                <a:gd name="connsiteX6" fmla="*/ 186119 w 242172"/>
                <a:gd name="connsiteY6" fmla="*/ 18462 h 242170"/>
                <a:gd name="connsiteX7" fmla="*/ 179999 w 242172"/>
                <a:gd name="connsiteY7" fmla="*/ 20996 h 242170"/>
                <a:gd name="connsiteX8" fmla="*/ 168516 w 242172"/>
                <a:gd name="connsiteY8" fmla="*/ 32479 h 242170"/>
                <a:gd name="connsiteX9" fmla="*/ 150203 w 242172"/>
                <a:gd name="connsiteY9" fmla="*/ 24884 h 242170"/>
                <a:gd name="connsiteX10" fmla="*/ 150203 w 242172"/>
                <a:gd name="connsiteY10" fmla="*/ 8655 h 242170"/>
                <a:gd name="connsiteX11" fmla="*/ 141548 w 242172"/>
                <a:gd name="connsiteY11" fmla="*/ 0 h 242170"/>
                <a:gd name="connsiteX12" fmla="*/ 100625 w 242172"/>
                <a:gd name="connsiteY12" fmla="*/ 0 h 242170"/>
                <a:gd name="connsiteX13" fmla="*/ 91970 w 242172"/>
                <a:gd name="connsiteY13" fmla="*/ 8655 h 242170"/>
                <a:gd name="connsiteX14" fmla="*/ 91970 w 242172"/>
                <a:gd name="connsiteY14" fmla="*/ 24884 h 242170"/>
                <a:gd name="connsiteX15" fmla="*/ 73657 w 242172"/>
                <a:gd name="connsiteY15" fmla="*/ 32479 h 242170"/>
                <a:gd name="connsiteX16" fmla="*/ 62175 w 242172"/>
                <a:gd name="connsiteY16" fmla="*/ 20997 h 242170"/>
                <a:gd name="connsiteX17" fmla="*/ 56054 w 242172"/>
                <a:gd name="connsiteY17" fmla="*/ 18462 h 242170"/>
                <a:gd name="connsiteX18" fmla="*/ 49934 w 242172"/>
                <a:gd name="connsiteY18" fmla="*/ 20996 h 242170"/>
                <a:gd name="connsiteX19" fmla="*/ 20996 w 242172"/>
                <a:gd name="connsiteY19" fmla="*/ 49934 h 242170"/>
                <a:gd name="connsiteX20" fmla="*/ 20996 w 242172"/>
                <a:gd name="connsiteY20" fmla="*/ 62175 h 242170"/>
                <a:gd name="connsiteX21" fmla="*/ 32478 w 242172"/>
                <a:gd name="connsiteY21" fmla="*/ 73657 h 242170"/>
                <a:gd name="connsiteX22" fmla="*/ 24883 w 242172"/>
                <a:gd name="connsiteY22" fmla="*/ 91969 h 242170"/>
                <a:gd name="connsiteX23" fmla="*/ 8655 w 242172"/>
                <a:gd name="connsiteY23" fmla="*/ 91969 h 242170"/>
                <a:gd name="connsiteX24" fmla="*/ 0 w 242172"/>
                <a:gd name="connsiteY24" fmla="*/ 100624 h 242170"/>
                <a:gd name="connsiteX25" fmla="*/ 0 w 242172"/>
                <a:gd name="connsiteY25" fmla="*/ 141549 h 242170"/>
                <a:gd name="connsiteX26" fmla="*/ 8655 w 242172"/>
                <a:gd name="connsiteY26" fmla="*/ 150204 h 242170"/>
                <a:gd name="connsiteX27" fmla="*/ 24884 w 242172"/>
                <a:gd name="connsiteY27" fmla="*/ 150204 h 242170"/>
                <a:gd name="connsiteX28" fmla="*/ 32479 w 242172"/>
                <a:gd name="connsiteY28" fmla="*/ 168518 h 242170"/>
                <a:gd name="connsiteX29" fmla="*/ 20997 w 242172"/>
                <a:gd name="connsiteY29" fmla="*/ 179998 h 242170"/>
                <a:gd name="connsiteX30" fmla="*/ 18462 w 242172"/>
                <a:gd name="connsiteY30" fmla="*/ 186119 h 242170"/>
                <a:gd name="connsiteX31" fmla="*/ 20997 w 242172"/>
                <a:gd name="connsiteY31" fmla="*/ 192240 h 242170"/>
                <a:gd name="connsiteX32" fmla="*/ 49935 w 242172"/>
                <a:gd name="connsiteY32" fmla="*/ 221177 h 242170"/>
                <a:gd name="connsiteX33" fmla="*/ 62175 w 242172"/>
                <a:gd name="connsiteY33" fmla="*/ 221177 h 242170"/>
                <a:gd name="connsiteX34" fmla="*/ 73657 w 242172"/>
                <a:gd name="connsiteY34" fmla="*/ 209695 h 242170"/>
                <a:gd name="connsiteX35" fmla="*/ 91970 w 242172"/>
                <a:gd name="connsiteY35" fmla="*/ 217289 h 242170"/>
                <a:gd name="connsiteX36" fmla="*/ 91970 w 242172"/>
                <a:gd name="connsiteY36" fmla="*/ 233516 h 242170"/>
                <a:gd name="connsiteX37" fmla="*/ 100625 w 242172"/>
                <a:gd name="connsiteY37" fmla="*/ 242171 h 242170"/>
                <a:gd name="connsiteX38" fmla="*/ 141548 w 242172"/>
                <a:gd name="connsiteY38" fmla="*/ 242171 h 242170"/>
                <a:gd name="connsiteX39" fmla="*/ 150203 w 242172"/>
                <a:gd name="connsiteY39" fmla="*/ 233516 h 242170"/>
                <a:gd name="connsiteX40" fmla="*/ 150203 w 242172"/>
                <a:gd name="connsiteY40" fmla="*/ 217289 h 242170"/>
                <a:gd name="connsiteX41" fmla="*/ 168516 w 242172"/>
                <a:gd name="connsiteY41" fmla="*/ 209695 h 242170"/>
                <a:gd name="connsiteX42" fmla="*/ 179999 w 242172"/>
                <a:gd name="connsiteY42" fmla="*/ 221177 h 242170"/>
                <a:gd name="connsiteX43" fmla="*/ 192239 w 242172"/>
                <a:gd name="connsiteY43" fmla="*/ 221177 h 242170"/>
                <a:gd name="connsiteX44" fmla="*/ 221176 w 242172"/>
                <a:gd name="connsiteY44" fmla="*/ 192240 h 242170"/>
                <a:gd name="connsiteX45" fmla="*/ 221176 w 242172"/>
                <a:gd name="connsiteY45" fmla="*/ 180000 h 242170"/>
                <a:gd name="connsiteX46" fmla="*/ 209694 w 242172"/>
                <a:gd name="connsiteY46" fmla="*/ 168516 h 242170"/>
                <a:gd name="connsiteX47" fmla="*/ 217287 w 242172"/>
                <a:gd name="connsiteY47" fmla="*/ 150204 h 242170"/>
                <a:gd name="connsiteX48" fmla="*/ 233518 w 242172"/>
                <a:gd name="connsiteY48" fmla="*/ 150204 h 242170"/>
                <a:gd name="connsiteX49" fmla="*/ 242173 w 242172"/>
                <a:gd name="connsiteY49" fmla="*/ 141549 h 242170"/>
                <a:gd name="connsiteX50" fmla="*/ 242173 w 242172"/>
                <a:gd name="connsiteY50" fmla="*/ 100624 h 242170"/>
                <a:gd name="connsiteX51" fmla="*/ 233519 w 242172"/>
                <a:gd name="connsiteY51" fmla="*/ 91969 h 242170"/>
                <a:gd name="connsiteX52" fmla="*/ 224864 w 242172"/>
                <a:gd name="connsiteY52" fmla="*/ 132894 h 242170"/>
                <a:gd name="connsiteX53" fmla="*/ 210632 w 242172"/>
                <a:gd name="connsiteY53" fmla="*/ 132894 h 242170"/>
                <a:gd name="connsiteX54" fmla="*/ 202193 w 242172"/>
                <a:gd name="connsiteY54" fmla="*/ 139629 h 242170"/>
                <a:gd name="connsiteX55" fmla="*/ 191541 w 242172"/>
                <a:gd name="connsiteY55" fmla="*/ 165317 h 242170"/>
                <a:gd name="connsiteX56" fmla="*/ 192747 w 242172"/>
                <a:gd name="connsiteY56" fmla="*/ 176047 h 242170"/>
                <a:gd name="connsiteX57" fmla="*/ 202819 w 242172"/>
                <a:gd name="connsiteY57" fmla="*/ 186120 h 242170"/>
                <a:gd name="connsiteX58" fmla="*/ 186121 w 242172"/>
                <a:gd name="connsiteY58" fmla="*/ 202818 h 242170"/>
                <a:gd name="connsiteX59" fmla="*/ 176049 w 242172"/>
                <a:gd name="connsiteY59" fmla="*/ 192746 h 242170"/>
                <a:gd name="connsiteX60" fmla="*/ 165320 w 242172"/>
                <a:gd name="connsiteY60" fmla="*/ 191540 h 242170"/>
                <a:gd name="connsiteX61" fmla="*/ 139629 w 242172"/>
                <a:gd name="connsiteY61" fmla="*/ 202193 h 242170"/>
                <a:gd name="connsiteX62" fmla="*/ 132896 w 242172"/>
                <a:gd name="connsiteY62" fmla="*/ 210632 h 242170"/>
                <a:gd name="connsiteX63" fmla="*/ 132896 w 242172"/>
                <a:gd name="connsiteY63" fmla="*/ 224862 h 242170"/>
                <a:gd name="connsiteX64" fmla="*/ 109282 w 242172"/>
                <a:gd name="connsiteY64" fmla="*/ 224862 h 242170"/>
                <a:gd name="connsiteX65" fmla="*/ 109282 w 242172"/>
                <a:gd name="connsiteY65" fmla="*/ 210632 h 242170"/>
                <a:gd name="connsiteX66" fmla="*/ 102549 w 242172"/>
                <a:gd name="connsiteY66" fmla="*/ 202193 h 242170"/>
                <a:gd name="connsiteX67" fmla="*/ 76858 w 242172"/>
                <a:gd name="connsiteY67" fmla="*/ 191540 h 242170"/>
                <a:gd name="connsiteX68" fmla="*/ 66129 w 242172"/>
                <a:gd name="connsiteY68" fmla="*/ 192746 h 242170"/>
                <a:gd name="connsiteX69" fmla="*/ 56058 w 242172"/>
                <a:gd name="connsiteY69" fmla="*/ 202818 h 242170"/>
                <a:gd name="connsiteX70" fmla="*/ 39359 w 242172"/>
                <a:gd name="connsiteY70" fmla="*/ 186120 h 242170"/>
                <a:gd name="connsiteX71" fmla="*/ 49430 w 242172"/>
                <a:gd name="connsiteY71" fmla="*/ 176049 h 242170"/>
                <a:gd name="connsiteX72" fmla="*/ 50637 w 242172"/>
                <a:gd name="connsiteY72" fmla="*/ 165319 h 242170"/>
                <a:gd name="connsiteX73" fmla="*/ 39985 w 242172"/>
                <a:gd name="connsiteY73" fmla="*/ 139628 h 242170"/>
                <a:gd name="connsiteX74" fmla="*/ 31546 w 242172"/>
                <a:gd name="connsiteY74" fmla="*/ 132893 h 242170"/>
                <a:gd name="connsiteX75" fmla="*/ 17310 w 242172"/>
                <a:gd name="connsiteY75" fmla="*/ 132893 h 242170"/>
                <a:gd name="connsiteX76" fmla="*/ 17310 w 242172"/>
                <a:gd name="connsiteY76" fmla="*/ 109279 h 242170"/>
                <a:gd name="connsiteX77" fmla="*/ 31542 w 242172"/>
                <a:gd name="connsiteY77" fmla="*/ 109279 h 242170"/>
                <a:gd name="connsiteX78" fmla="*/ 39981 w 242172"/>
                <a:gd name="connsiteY78" fmla="*/ 102543 h 242170"/>
                <a:gd name="connsiteX79" fmla="*/ 50632 w 242172"/>
                <a:gd name="connsiteY79" fmla="*/ 76854 h 242170"/>
                <a:gd name="connsiteX80" fmla="*/ 49426 w 242172"/>
                <a:gd name="connsiteY80" fmla="*/ 66124 h 242170"/>
                <a:gd name="connsiteX81" fmla="*/ 39355 w 242172"/>
                <a:gd name="connsiteY81" fmla="*/ 56053 h 242170"/>
                <a:gd name="connsiteX82" fmla="*/ 56054 w 242172"/>
                <a:gd name="connsiteY82" fmla="*/ 39354 h 242170"/>
                <a:gd name="connsiteX83" fmla="*/ 66125 w 242172"/>
                <a:gd name="connsiteY83" fmla="*/ 49426 h 242170"/>
                <a:gd name="connsiteX84" fmla="*/ 76855 w 242172"/>
                <a:gd name="connsiteY84" fmla="*/ 50632 h 242170"/>
                <a:gd name="connsiteX85" fmla="*/ 102542 w 242172"/>
                <a:gd name="connsiteY85" fmla="*/ 39982 h 242170"/>
                <a:gd name="connsiteX86" fmla="*/ 109279 w 242172"/>
                <a:gd name="connsiteY86" fmla="*/ 31542 h 242170"/>
                <a:gd name="connsiteX87" fmla="*/ 109279 w 242172"/>
                <a:gd name="connsiteY87" fmla="*/ 17311 h 242170"/>
                <a:gd name="connsiteX88" fmla="*/ 132892 w 242172"/>
                <a:gd name="connsiteY88" fmla="*/ 17311 h 242170"/>
                <a:gd name="connsiteX89" fmla="*/ 132892 w 242172"/>
                <a:gd name="connsiteY89" fmla="*/ 31545 h 242170"/>
                <a:gd name="connsiteX90" fmla="*/ 139628 w 242172"/>
                <a:gd name="connsiteY90" fmla="*/ 39985 h 242170"/>
                <a:gd name="connsiteX91" fmla="*/ 165316 w 242172"/>
                <a:gd name="connsiteY91" fmla="*/ 50636 h 242170"/>
                <a:gd name="connsiteX92" fmla="*/ 176046 w 242172"/>
                <a:gd name="connsiteY92" fmla="*/ 49430 h 242170"/>
                <a:gd name="connsiteX93" fmla="*/ 186118 w 242172"/>
                <a:gd name="connsiteY93" fmla="*/ 39358 h 242170"/>
                <a:gd name="connsiteX94" fmla="*/ 202816 w 242172"/>
                <a:gd name="connsiteY94" fmla="*/ 56057 h 242170"/>
                <a:gd name="connsiteX95" fmla="*/ 192745 w 242172"/>
                <a:gd name="connsiteY95" fmla="*/ 66128 h 242170"/>
                <a:gd name="connsiteX96" fmla="*/ 191538 w 242172"/>
                <a:gd name="connsiteY96" fmla="*/ 76858 h 242170"/>
                <a:gd name="connsiteX97" fmla="*/ 202191 w 242172"/>
                <a:gd name="connsiteY97" fmla="*/ 102548 h 242170"/>
                <a:gd name="connsiteX98" fmla="*/ 210630 w 242172"/>
                <a:gd name="connsiteY98" fmla="*/ 109283 h 242170"/>
                <a:gd name="connsiteX99" fmla="*/ 224862 w 242172"/>
                <a:gd name="connsiteY99" fmla="*/ 109283 h 242170"/>
                <a:gd name="connsiteX100" fmla="*/ 224862 w 242172"/>
                <a:gd name="connsiteY100" fmla="*/ 132894 h 24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42172" h="242170">
                  <a:moveTo>
                    <a:pt x="233519" y="91969"/>
                  </a:moveTo>
                  <a:lnTo>
                    <a:pt x="217288" y="91969"/>
                  </a:lnTo>
                  <a:cubicBezTo>
                    <a:pt x="215373" y="85628"/>
                    <a:pt x="212834" y="79504"/>
                    <a:pt x="209694" y="73656"/>
                  </a:cubicBezTo>
                  <a:lnTo>
                    <a:pt x="221176" y="62176"/>
                  </a:lnTo>
                  <a:cubicBezTo>
                    <a:pt x="224556" y="58794"/>
                    <a:pt x="224556" y="53315"/>
                    <a:pt x="221176" y="49935"/>
                  </a:cubicBezTo>
                  <a:lnTo>
                    <a:pt x="192239" y="20997"/>
                  </a:lnTo>
                  <a:cubicBezTo>
                    <a:pt x="190616" y="19373"/>
                    <a:pt x="188414" y="18462"/>
                    <a:pt x="186119" y="18462"/>
                  </a:cubicBezTo>
                  <a:cubicBezTo>
                    <a:pt x="183823" y="18462"/>
                    <a:pt x="181622" y="19373"/>
                    <a:pt x="179999" y="20996"/>
                  </a:cubicBezTo>
                  <a:lnTo>
                    <a:pt x="168516" y="32479"/>
                  </a:lnTo>
                  <a:cubicBezTo>
                    <a:pt x="162667" y="29338"/>
                    <a:pt x="156542" y="26799"/>
                    <a:pt x="150203" y="24884"/>
                  </a:cubicBezTo>
                  <a:lnTo>
                    <a:pt x="150203" y="8655"/>
                  </a:lnTo>
                  <a:cubicBezTo>
                    <a:pt x="150203" y="3873"/>
                    <a:pt x="146327" y="0"/>
                    <a:pt x="141548" y="0"/>
                  </a:cubicBezTo>
                  <a:lnTo>
                    <a:pt x="100625" y="0"/>
                  </a:lnTo>
                  <a:cubicBezTo>
                    <a:pt x="95845" y="0"/>
                    <a:pt x="91970" y="3874"/>
                    <a:pt x="91970" y="8655"/>
                  </a:cubicBezTo>
                  <a:lnTo>
                    <a:pt x="91970" y="24884"/>
                  </a:lnTo>
                  <a:cubicBezTo>
                    <a:pt x="85630" y="26799"/>
                    <a:pt x="79507" y="29338"/>
                    <a:pt x="73657" y="32479"/>
                  </a:cubicBezTo>
                  <a:lnTo>
                    <a:pt x="62175" y="20997"/>
                  </a:lnTo>
                  <a:cubicBezTo>
                    <a:pt x="60551" y="19373"/>
                    <a:pt x="58350" y="18462"/>
                    <a:pt x="56054" y="18462"/>
                  </a:cubicBezTo>
                  <a:cubicBezTo>
                    <a:pt x="53758" y="18462"/>
                    <a:pt x="51557" y="19373"/>
                    <a:pt x="49934" y="20996"/>
                  </a:cubicBezTo>
                  <a:lnTo>
                    <a:pt x="20996" y="49934"/>
                  </a:lnTo>
                  <a:cubicBezTo>
                    <a:pt x="17616" y="53315"/>
                    <a:pt x="17616" y="58794"/>
                    <a:pt x="20996" y="62175"/>
                  </a:cubicBezTo>
                  <a:lnTo>
                    <a:pt x="32478" y="73657"/>
                  </a:lnTo>
                  <a:cubicBezTo>
                    <a:pt x="29338" y="79505"/>
                    <a:pt x="26799" y="85628"/>
                    <a:pt x="24883" y="91969"/>
                  </a:cubicBezTo>
                  <a:lnTo>
                    <a:pt x="8655" y="91969"/>
                  </a:lnTo>
                  <a:cubicBezTo>
                    <a:pt x="3876" y="91969"/>
                    <a:pt x="0" y="95843"/>
                    <a:pt x="0" y="100624"/>
                  </a:cubicBezTo>
                  <a:lnTo>
                    <a:pt x="0" y="141549"/>
                  </a:lnTo>
                  <a:cubicBezTo>
                    <a:pt x="0" y="146329"/>
                    <a:pt x="3876" y="150204"/>
                    <a:pt x="8655" y="150204"/>
                  </a:cubicBezTo>
                  <a:lnTo>
                    <a:pt x="24884" y="150204"/>
                  </a:lnTo>
                  <a:cubicBezTo>
                    <a:pt x="26800" y="156544"/>
                    <a:pt x="29339" y="162669"/>
                    <a:pt x="32479" y="168518"/>
                  </a:cubicBezTo>
                  <a:lnTo>
                    <a:pt x="20997" y="179998"/>
                  </a:lnTo>
                  <a:cubicBezTo>
                    <a:pt x="19373" y="181622"/>
                    <a:pt x="18462" y="183822"/>
                    <a:pt x="18462" y="186119"/>
                  </a:cubicBezTo>
                  <a:cubicBezTo>
                    <a:pt x="18462" y="188414"/>
                    <a:pt x="19373" y="190616"/>
                    <a:pt x="20997" y="192240"/>
                  </a:cubicBezTo>
                  <a:lnTo>
                    <a:pt x="49935" y="221177"/>
                  </a:lnTo>
                  <a:cubicBezTo>
                    <a:pt x="53315" y="224556"/>
                    <a:pt x="58795" y="224556"/>
                    <a:pt x="62175" y="221177"/>
                  </a:cubicBezTo>
                  <a:lnTo>
                    <a:pt x="73657" y="209695"/>
                  </a:lnTo>
                  <a:cubicBezTo>
                    <a:pt x="79505" y="212834"/>
                    <a:pt x="85629" y="215374"/>
                    <a:pt x="91970" y="217289"/>
                  </a:cubicBezTo>
                  <a:lnTo>
                    <a:pt x="91970" y="233516"/>
                  </a:lnTo>
                  <a:cubicBezTo>
                    <a:pt x="91970" y="238297"/>
                    <a:pt x="95845" y="242171"/>
                    <a:pt x="100625" y="242171"/>
                  </a:cubicBezTo>
                  <a:lnTo>
                    <a:pt x="141548" y="242171"/>
                  </a:lnTo>
                  <a:cubicBezTo>
                    <a:pt x="146327" y="242171"/>
                    <a:pt x="150203" y="238296"/>
                    <a:pt x="150203" y="233516"/>
                  </a:cubicBezTo>
                  <a:lnTo>
                    <a:pt x="150203" y="217289"/>
                  </a:lnTo>
                  <a:cubicBezTo>
                    <a:pt x="156543" y="215374"/>
                    <a:pt x="162667" y="212834"/>
                    <a:pt x="168516" y="209695"/>
                  </a:cubicBezTo>
                  <a:lnTo>
                    <a:pt x="179999" y="221177"/>
                  </a:lnTo>
                  <a:cubicBezTo>
                    <a:pt x="183379" y="224556"/>
                    <a:pt x="188859" y="224556"/>
                    <a:pt x="192239" y="221177"/>
                  </a:cubicBezTo>
                  <a:lnTo>
                    <a:pt x="221176" y="192240"/>
                  </a:lnTo>
                  <a:cubicBezTo>
                    <a:pt x="224556" y="188858"/>
                    <a:pt x="224556" y="183379"/>
                    <a:pt x="221176" y="180000"/>
                  </a:cubicBezTo>
                  <a:lnTo>
                    <a:pt x="209694" y="168516"/>
                  </a:lnTo>
                  <a:cubicBezTo>
                    <a:pt x="212833" y="162670"/>
                    <a:pt x="215372" y="156544"/>
                    <a:pt x="217287" y="150204"/>
                  </a:cubicBezTo>
                  <a:lnTo>
                    <a:pt x="233518" y="150204"/>
                  </a:lnTo>
                  <a:cubicBezTo>
                    <a:pt x="238297" y="150204"/>
                    <a:pt x="242173" y="146329"/>
                    <a:pt x="242173" y="141549"/>
                  </a:cubicBezTo>
                  <a:lnTo>
                    <a:pt x="242173" y="100624"/>
                  </a:lnTo>
                  <a:cubicBezTo>
                    <a:pt x="242174" y="95843"/>
                    <a:pt x="238298" y="91969"/>
                    <a:pt x="233519" y="91969"/>
                  </a:cubicBezTo>
                  <a:close/>
                  <a:moveTo>
                    <a:pt x="224864" y="132894"/>
                  </a:moveTo>
                  <a:lnTo>
                    <a:pt x="210632" y="132894"/>
                  </a:lnTo>
                  <a:cubicBezTo>
                    <a:pt x="206591" y="132894"/>
                    <a:pt x="203089" y="135689"/>
                    <a:pt x="202193" y="139629"/>
                  </a:cubicBezTo>
                  <a:cubicBezTo>
                    <a:pt x="200120" y="148738"/>
                    <a:pt x="196536" y="157380"/>
                    <a:pt x="191541" y="165317"/>
                  </a:cubicBezTo>
                  <a:cubicBezTo>
                    <a:pt x="189390" y="168736"/>
                    <a:pt x="189889" y="173189"/>
                    <a:pt x="192747" y="176047"/>
                  </a:cubicBezTo>
                  <a:lnTo>
                    <a:pt x="202819" y="186120"/>
                  </a:lnTo>
                  <a:lnTo>
                    <a:pt x="186121" y="202818"/>
                  </a:lnTo>
                  <a:lnTo>
                    <a:pt x="176049" y="192746"/>
                  </a:lnTo>
                  <a:cubicBezTo>
                    <a:pt x="173191" y="189889"/>
                    <a:pt x="168740" y="189389"/>
                    <a:pt x="165320" y="191540"/>
                  </a:cubicBezTo>
                  <a:cubicBezTo>
                    <a:pt x="157379" y="196536"/>
                    <a:pt x="148736" y="200121"/>
                    <a:pt x="139629" y="202193"/>
                  </a:cubicBezTo>
                  <a:cubicBezTo>
                    <a:pt x="135691" y="203088"/>
                    <a:pt x="132896" y="206592"/>
                    <a:pt x="132896" y="210632"/>
                  </a:cubicBezTo>
                  <a:lnTo>
                    <a:pt x="132896" y="224862"/>
                  </a:lnTo>
                  <a:lnTo>
                    <a:pt x="109282" y="224862"/>
                  </a:lnTo>
                  <a:lnTo>
                    <a:pt x="109282" y="210632"/>
                  </a:lnTo>
                  <a:cubicBezTo>
                    <a:pt x="109282" y="206591"/>
                    <a:pt x="106487" y="203089"/>
                    <a:pt x="102549" y="202193"/>
                  </a:cubicBezTo>
                  <a:cubicBezTo>
                    <a:pt x="93442" y="200119"/>
                    <a:pt x="84799" y="196535"/>
                    <a:pt x="76858" y="191540"/>
                  </a:cubicBezTo>
                  <a:cubicBezTo>
                    <a:pt x="73437" y="189389"/>
                    <a:pt x="68986" y="189888"/>
                    <a:pt x="66129" y="192746"/>
                  </a:cubicBezTo>
                  <a:lnTo>
                    <a:pt x="56058" y="202818"/>
                  </a:lnTo>
                  <a:lnTo>
                    <a:pt x="39359" y="186120"/>
                  </a:lnTo>
                  <a:lnTo>
                    <a:pt x="49430" y="176049"/>
                  </a:lnTo>
                  <a:cubicBezTo>
                    <a:pt x="52288" y="173191"/>
                    <a:pt x="52787" y="168739"/>
                    <a:pt x="50637" y="165319"/>
                  </a:cubicBezTo>
                  <a:cubicBezTo>
                    <a:pt x="45640" y="157378"/>
                    <a:pt x="42055" y="148735"/>
                    <a:pt x="39985" y="139628"/>
                  </a:cubicBezTo>
                  <a:cubicBezTo>
                    <a:pt x="39090" y="135690"/>
                    <a:pt x="35586" y="132893"/>
                    <a:pt x="31546" y="132893"/>
                  </a:cubicBezTo>
                  <a:lnTo>
                    <a:pt x="17310" y="132893"/>
                  </a:lnTo>
                  <a:lnTo>
                    <a:pt x="17310" y="109279"/>
                  </a:lnTo>
                  <a:lnTo>
                    <a:pt x="31542" y="109279"/>
                  </a:lnTo>
                  <a:cubicBezTo>
                    <a:pt x="35583" y="109279"/>
                    <a:pt x="39086" y="106483"/>
                    <a:pt x="39981" y="102543"/>
                  </a:cubicBezTo>
                  <a:cubicBezTo>
                    <a:pt x="42053" y="93438"/>
                    <a:pt x="45636" y="84796"/>
                    <a:pt x="50632" y="76854"/>
                  </a:cubicBezTo>
                  <a:cubicBezTo>
                    <a:pt x="52783" y="73434"/>
                    <a:pt x="52284" y="68982"/>
                    <a:pt x="49426" y="66124"/>
                  </a:cubicBezTo>
                  <a:lnTo>
                    <a:pt x="39355" y="56053"/>
                  </a:lnTo>
                  <a:lnTo>
                    <a:pt x="56054" y="39354"/>
                  </a:lnTo>
                  <a:lnTo>
                    <a:pt x="66125" y="49426"/>
                  </a:lnTo>
                  <a:cubicBezTo>
                    <a:pt x="68983" y="52285"/>
                    <a:pt x="73434" y="52783"/>
                    <a:pt x="76855" y="50632"/>
                  </a:cubicBezTo>
                  <a:cubicBezTo>
                    <a:pt x="84798" y="45635"/>
                    <a:pt x="93441" y="42051"/>
                    <a:pt x="102542" y="39982"/>
                  </a:cubicBezTo>
                  <a:cubicBezTo>
                    <a:pt x="106483" y="39087"/>
                    <a:pt x="109279" y="35583"/>
                    <a:pt x="109279" y="31542"/>
                  </a:cubicBezTo>
                  <a:lnTo>
                    <a:pt x="109279" y="17311"/>
                  </a:lnTo>
                  <a:lnTo>
                    <a:pt x="132892" y="17311"/>
                  </a:lnTo>
                  <a:lnTo>
                    <a:pt x="132892" y="31545"/>
                  </a:lnTo>
                  <a:cubicBezTo>
                    <a:pt x="132892" y="35587"/>
                    <a:pt x="135688" y="39089"/>
                    <a:pt x="139628" y="39985"/>
                  </a:cubicBezTo>
                  <a:cubicBezTo>
                    <a:pt x="148731" y="42054"/>
                    <a:pt x="157373" y="45638"/>
                    <a:pt x="165316" y="50636"/>
                  </a:cubicBezTo>
                  <a:cubicBezTo>
                    <a:pt x="168735" y="52786"/>
                    <a:pt x="173189" y="52287"/>
                    <a:pt x="176046" y="49430"/>
                  </a:cubicBezTo>
                  <a:lnTo>
                    <a:pt x="186118" y="39358"/>
                  </a:lnTo>
                  <a:lnTo>
                    <a:pt x="202816" y="56057"/>
                  </a:lnTo>
                  <a:lnTo>
                    <a:pt x="192745" y="66128"/>
                  </a:lnTo>
                  <a:cubicBezTo>
                    <a:pt x="189887" y="68986"/>
                    <a:pt x="189388" y="73438"/>
                    <a:pt x="191538" y="76858"/>
                  </a:cubicBezTo>
                  <a:cubicBezTo>
                    <a:pt x="196534" y="84798"/>
                    <a:pt x="200119" y="93441"/>
                    <a:pt x="202191" y="102548"/>
                  </a:cubicBezTo>
                  <a:cubicBezTo>
                    <a:pt x="203087" y="106487"/>
                    <a:pt x="206590" y="109283"/>
                    <a:pt x="210630" y="109283"/>
                  </a:cubicBezTo>
                  <a:lnTo>
                    <a:pt x="224862" y="109283"/>
                  </a:lnTo>
                  <a:lnTo>
                    <a:pt x="224862" y="132894"/>
                  </a:ln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Freeform 324">
              <a:extLst>
                <a:ext uri="{FF2B5EF4-FFF2-40B4-BE49-F238E27FC236}">
                  <a16:creationId xmlns:a16="http://schemas.microsoft.com/office/drawing/2014/main" id="{15A65733-F964-495A-A895-347C20CEA52D}"/>
                </a:ext>
              </a:extLst>
            </p:cNvPr>
            <p:cNvSpPr/>
            <p:nvPr/>
          </p:nvSpPr>
          <p:spPr>
            <a:xfrm>
              <a:off x="4645965" y="3779616"/>
              <a:ext cx="117444" cy="117441"/>
            </a:xfrm>
            <a:custGeom>
              <a:avLst/>
              <a:gdLst>
                <a:gd name="connsiteX0" fmla="*/ 58722 w 117444"/>
                <a:gd name="connsiteY0" fmla="*/ 0 h 117441"/>
                <a:gd name="connsiteX1" fmla="*/ 0 w 117444"/>
                <a:gd name="connsiteY1" fmla="*/ 58722 h 117441"/>
                <a:gd name="connsiteX2" fmla="*/ 4618 w 117444"/>
                <a:gd name="connsiteY2" fmla="*/ 81582 h 117441"/>
                <a:gd name="connsiteX3" fmla="*/ 15960 w 117444"/>
                <a:gd name="connsiteY3" fmla="*/ 86181 h 117441"/>
                <a:gd name="connsiteX4" fmla="*/ 20560 w 117444"/>
                <a:gd name="connsiteY4" fmla="*/ 74839 h 117441"/>
                <a:gd name="connsiteX5" fmla="*/ 17309 w 117444"/>
                <a:gd name="connsiteY5" fmla="*/ 58723 h 117441"/>
                <a:gd name="connsiteX6" fmla="*/ 58721 w 117444"/>
                <a:gd name="connsiteY6" fmla="*/ 17311 h 117441"/>
                <a:gd name="connsiteX7" fmla="*/ 100132 w 117444"/>
                <a:gd name="connsiteY7" fmla="*/ 58723 h 117441"/>
                <a:gd name="connsiteX8" fmla="*/ 58721 w 117444"/>
                <a:gd name="connsiteY8" fmla="*/ 100133 h 117441"/>
                <a:gd name="connsiteX9" fmla="*/ 35573 w 117444"/>
                <a:gd name="connsiteY9" fmla="*/ 93066 h 117441"/>
                <a:gd name="connsiteX10" fmla="*/ 23557 w 117444"/>
                <a:gd name="connsiteY10" fmla="*/ 95394 h 117441"/>
                <a:gd name="connsiteX11" fmla="*/ 25884 w 117444"/>
                <a:gd name="connsiteY11" fmla="*/ 107410 h 117441"/>
                <a:gd name="connsiteX12" fmla="*/ 58723 w 117444"/>
                <a:gd name="connsiteY12" fmla="*/ 117442 h 117441"/>
                <a:gd name="connsiteX13" fmla="*/ 117444 w 117444"/>
                <a:gd name="connsiteY13" fmla="*/ 58722 h 117441"/>
                <a:gd name="connsiteX14" fmla="*/ 58722 w 117444"/>
                <a:gd name="connsiteY14" fmla="*/ 0 h 1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7444" h="117441">
                  <a:moveTo>
                    <a:pt x="58722" y="0"/>
                  </a:moveTo>
                  <a:cubicBezTo>
                    <a:pt x="26343" y="0"/>
                    <a:pt x="0" y="26343"/>
                    <a:pt x="0" y="58722"/>
                  </a:cubicBezTo>
                  <a:cubicBezTo>
                    <a:pt x="0" y="66646"/>
                    <a:pt x="1553" y="74336"/>
                    <a:pt x="4618" y="81582"/>
                  </a:cubicBezTo>
                  <a:cubicBezTo>
                    <a:pt x="6480" y="85984"/>
                    <a:pt x="11560" y="88044"/>
                    <a:pt x="15960" y="86181"/>
                  </a:cubicBezTo>
                  <a:cubicBezTo>
                    <a:pt x="20363" y="84320"/>
                    <a:pt x="22423" y="79241"/>
                    <a:pt x="20560" y="74839"/>
                  </a:cubicBezTo>
                  <a:cubicBezTo>
                    <a:pt x="18402" y="69739"/>
                    <a:pt x="17309" y="64317"/>
                    <a:pt x="17309" y="58723"/>
                  </a:cubicBezTo>
                  <a:cubicBezTo>
                    <a:pt x="17309" y="35888"/>
                    <a:pt x="35886" y="17311"/>
                    <a:pt x="58721" y="17311"/>
                  </a:cubicBezTo>
                  <a:cubicBezTo>
                    <a:pt x="81556" y="17311"/>
                    <a:pt x="100132" y="35888"/>
                    <a:pt x="100132" y="58723"/>
                  </a:cubicBezTo>
                  <a:cubicBezTo>
                    <a:pt x="100132" y="81557"/>
                    <a:pt x="81556" y="100133"/>
                    <a:pt x="58721" y="100133"/>
                  </a:cubicBezTo>
                  <a:cubicBezTo>
                    <a:pt x="50420" y="100133"/>
                    <a:pt x="42416" y="97689"/>
                    <a:pt x="35573" y="93066"/>
                  </a:cubicBezTo>
                  <a:cubicBezTo>
                    <a:pt x="31611" y="90393"/>
                    <a:pt x="26232" y="91433"/>
                    <a:pt x="23557" y="95394"/>
                  </a:cubicBezTo>
                  <a:cubicBezTo>
                    <a:pt x="20881" y="99356"/>
                    <a:pt x="21922" y="104736"/>
                    <a:pt x="25884" y="107410"/>
                  </a:cubicBezTo>
                  <a:cubicBezTo>
                    <a:pt x="35599" y="113974"/>
                    <a:pt x="46954" y="117442"/>
                    <a:pt x="58723" y="117442"/>
                  </a:cubicBezTo>
                  <a:cubicBezTo>
                    <a:pt x="91102" y="117442"/>
                    <a:pt x="117444" y="91100"/>
                    <a:pt x="117444" y="58722"/>
                  </a:cubicBezTo>
                  <a:cubicBezTo>
                    <a:pt x="117443" y="26343"/>
                    <a:pt x="91100" y="0"/>
                    <a:pt x="58722" y="0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7" name="Oval 18">
            <a:extLst>
              <a:ext uri="{FF2B5EF4-FFF2-40B4-BE49-F238E27FC236}">
                <a16:creationId xmlns:a16="http://schemas.microsoft.com/office/drawing/2014/main" id="{4EDD73AC-3A96-4C01-9BFE-DA13A6CBBA2A}"/>
              </a:ext>
            </a:extLst>
          </p:cNvPr>
          <p:cNvSpPr/>
          <p:nvPr/>
        </p:nvSpPr>
        <p:spPr>
          <a:xfrm>
            <a:off x="2638622" y="4546952"/>
            <a:ext cx="939800" cy="939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8" name="Graphic 163">
            <a:extLst>
              <a:ext uri="{FF2B5EF4-FFF2-40B4-BE49-F238E27FC236}">
                <a16:creationId xmlns:a16="http://schemas.microsoft.com/office/drawing/2014/main" id="{C2EA1503-7F69-4BB1-822B-F6F7CBDFA299}"/>
              </a:ext>
            </a:extLst>
          </p:cNvPr>
          <p:cNvGrpSpPr/>
          <p:nvPr/>
        </p:nvGrpSpPr>
        <p:grpSpPr>
          <a:xfrm>
            <a:off x="2888147" y="4811831"/>
            <a:ext cx="444500" cy="444500"/>
            <a:chOff x="11274170" y="5415333"/>
            <a:chExt cx="444500" cy="444500"/>
          </a:xfrm>
        </p:grpSpPr>
        <p:sp>
          <p:nvSpPr>
            <p:cNvPr id="39" name="Freeform 455">
              <a:extLst>
                <a:ext uri="{FF2B5EF4-FFF2-40B4-BE49-F238E27FC236}">
                  <a16:creationId xmlns:a16="http://schemas.microsoft.com/office/drawing/2014/main" id="{B68C5810-4612-4C2C-A9B7-93C3112820EB}"/>
                </a:ext>
              </a:extLst>
            </p:cNvPr>
            <p:cNvSpPr/>
            <p:nvPr/>
          </p:nvSpPr>
          <p:spPr>
            <a:xfrm>
              <a:off x="11306501" y="5415333"/>
              <a:ext cx="379837" cy="444500"/>
            </a:xfrm>
            <a:custGeom>
              <a:avLst/>
              <a:gdLst>
                <a:gd name="connsiteX0" fmla="*/ 358685 w 379837"/>
                <a:gd name="connsiteY0" fmla="*/ 108844 h 444500"/>
                <a:gd name="connsiteX1" fmla="*/ 334137 w 379837"/>
                <a:gd name="connsiteY1" fmla="*/ 108844 h 444500"/>
                <a:gd name="connsiteX2" fmla="*/ 327626 w 379837"/>
                <a:gd name="connsiteY2" fmla="*/ 115356 h 444500"/>
                <a:gd name="connsiteX3" fmla="*/ 334137 w 379837"/>
                <a:gd name="connsiteY3" fmla="*/ 121867 h 444500"/>
                <a:gd name="connsiteX4" fmla="*/ 358685 w 379837"/>
                <a:gd name="connsiteY4" fmla="*/ 121867 h 444500"/>
                <a:gd name="connsiteX5" fmla="*/ 379837 w 379837"/>
                <a:gd name="connsiteY5" fmla="*/ 100714 h 444500"/>
                <a:gd name="connsiteX6" fmla="*/ 379837 w 379837"/>
                <a:gd name="connsiteY6" fmla="*/ 38487 h 444500"/>
                <a:gd name="connsiteX7" fmla="*/ 341350 w 379837"/>
                <a:gd name="connsiteY7" fmla="*/ 0 h 444500"/>
                <a:gd name="connsiteX8" fmla="*/ 341347 w 379837"/>
                <a:gd name="connsiteY8" fmla="*/ 0 h 444500"/>
                <a:gd name="connsiteX9" fmla="*/ 43940 w 379837"/>
                <a:gd name="connsiteY9" fmla="*/ 0 h 444500"/>
                <a:gd name="connsiteX10" fmla="*/ 0 w 379837"/>
                <a:gd name="connsiteY10" fmla="*/ 43939 h 444500"/>
                <a:gd name="connsiteX11" fmla="*/ 0 w 379837"/>
                <a:gd name="connsiteY11" fmla="*/ 357867 h 444500"/>
                <a:gd name="connsiteX12" fmla="*/ 6511 w 379837"/>
                <a:gd name="connsiteY12" fmla="*/ 364378 h 444500"/>
                <a:gd name="connsiteX13" fmla="*/ 13022 w 379837"/>
                <a:gd name="connsiteY13" fmla="*/ 357867 h 444500"/>
                <a:gd name="connsiteX14" fmla="*/ 13022 w 379837"/>
                <a:gd name="connsiteY14" fmla="*/ 43939 h 444500"/>
                <a:gd name="connsiteX15" fmla="*/ 43940 w 379837"/>
                <a:gd name="connsiteY15" fmla="*/ 13022 h 444500"/>
                <a:gd name="connsiteX16" fmla="*/ 312521 w 379837"/>
                <a:gd name="connsiteY16" fmla="*/ 13022 h 444500"/>
                <a:gd name="connsiteX17" fmla="*/ 302857 w 379837"/>
                <a:gd name="connsiteY17" fmla="*/ 38487 h 444500"/>
                <a:gd name="connsiteX18" fmla="*/ 302857 w 379837"/>
                <a:gd name="connsiteY18" fmla="*/ 56478 h 444500"/>
                <a:gd name="connsiteX19" fmla="*/ 302857 w 379837"/>
                <a:gd name="connsiteY19" fmla="*/ 115356 h 444500"/>
                <a:gd name="connsiteX20" fmla="*/ 302857 w 379837"/>
                <a:gd name="connsiteY20" fmla="*/ 329144 h 444500"/>
                <a:gd name="connsiteX21" fmla="*/ 302857 w 379837"/>
                <a:gd name="connsiteY21" fmla="*/ 406013 h 444500"/>
                <a:gd name="connsiteX22" fmla="*/ 312522 w 379837"/>
                <a:gd name="connsiteY22" fmla="*/ 431478 h 444500"/>
                <a:gd name="connsiteX23" fmla="*/ 38487 w 379837"/>
                <a:gd name="connsiteY23" fmla="*/ 431478 h 444500"/>
                <a:gd name="connsiteX24" fmla="*/ 13022 w 379837"/>
                <a:gd name="connsiteY24" fmla="*/ 406013 h 444500"/>
                <a:gd name="connsiteX25" fmla="*/ 13022 w 379837"/>
                <a:gd name="connsiteY25" fmla="*/ 387963 h 444500"/>
                <a:gd name="connsiteX26" fmla="*/ 6511 w 379837"/>
                <a:gd name="connsiteY26" fmla="*/ 381451 h 444500"/>
                <a:gd name="connsiteX27" fmla="*/ 0 w 379837"/>
                <a:gd name="connsiteY27" fmla="*/ 387963 h 444500"/>
                <a:gd name="connsiteX28" fmla="*/ 0 w 379837"/>
                <a:gd name="connsiteY28" fmla="*/ 406013 h 444500"/>
                <a:gd name="connsiteX29" fmla="*/ 38487 w 379837"/>
                <a:gd name="connsiteY29" fmla="*/ 444500 h 444500"/>
                <a:gd name="connsiteX30" fmla="*/ 341347 w 379837"/>
                <a:gd name="connsiteY30" fmla="*/ 444500 h 444500"/>
                <a:gd name="connsiteX31" fmla="*/ 341348 w 379837"/>
                <a:gd name="connsiteY31" fmla="*/ 444500 h 444500"/>
                <a:gd name="connsiteX32" fmla="*/ 341349 w 379837"/>
                <a:gd name="connsiteY32" fmla="*/ 444500 h 444500"/>
                <a:gd name="connsiteX33" fmla="*/ 379837 w 379837"/>
                <a:gd name="connsiteY33" fmla="*/ 406013 h 444500"/>
                <a:gd name="connsiteX34" fmla="*/ 379837 w 379837"/>
                <a:gd name="connsiteY34" fmla="*/ 340310 h 444500"/>
                <a:gd name="connsiteX35" fmla="*/ 362159 w 379837"/>
                <a:gd name="connsiteY35" fmla="*/ 322633 h 444500"/>
                <a:gd name="connsiteX36" fmla="*/ 334353 w 379837"/>
                <a:gd name="connsiteY36" fmla="*/ 322633 h 444500"/>
                <a:gd name="connsiteX37" fmla="*/ 327841 w 379837"/>
                <a:gd name="connsiteY37" fmla="*/ 329144 h 444500"/>
                <a:gd name="connsiteX38" fmla="*/ 334353 w 379837"/>
                <a:gd name="connsiteY38" fmla="*/ 335656 h 444500"/>
                <a:gd name="connsiteX39" fmla="*/ 362159 w 379837"/>
                <a:gd name="connsiteY39" fmla="*/ 335656 h 444500"/>
                <a:gd name="connsiteX40" fmla="*/ 366814 w 379837"/>
                <a:gd name="connsiteY40" fmla="*/ 340310 h 444500"/>
                <a:gd name="connsiteX41" fmla="*/ 366814 w 379837"/>
                <a:gd name="connsiteY41" fmla="*/ 406013 h 444500"/>
                <a:gd name="connsiteX42" fmla="*/ 341344 w 379837"/>
                <a:gd name="connsiteY42" fmla="*/ 431478 h 444500"/>
                <a:gd name="connsiteX43" fmla="*/ 315879 w 379837"/>
                <a:gd name="connsiteY43" fmla="*/ 406013 h 444500"/>
                <a:gd name="connsiteX44" fmla="*/ 315879 w 379837"/>
                <a:gd name="connsiteY44" fmla="*/ 329144 h 444500"/>
                <a:gd name="connsiteX45" fmla="*/ 315879 w 379837"/>
                <a:gd name="connsiteY45" fmla="*/ 115356 h 444500"/>
                <a:gd name="connsiteX46" fmla="*/ 315879 w 379837"/>
                <a:gd name="connsiteY46" fmla="*/ 56478 h 444500"/>
                <a:gd name="connsiteX47" fmla="*/ 315879 w 379837"/>
                <a:gd name="connsiteY47" fmla="*/ 38487 h 444500"/>
                <a:gd name="connsiteX48" fmla="*/ 341349 w 379837"/>
                <a:gd name="connsiteY48" fmla="*/ 13022 h 444500"/>
                <a:gd name="connsiteX49" fmla="*/ 366814 w 379837"/>
                <a:gd name="connsiteY49" fmla="*/ 38487 h 444500"/>
                <a:gd name="connsiteX50" fmla="*/ 366814 w 379837"/>
                <a:gd name="connsiteY50" fmla="*/ 100714 h 444500"/>
                <a:gd name="connsiteX51" fmla="*/ 358685 w 379837"/>
                <a:gd name="connsiteY51" fmla="*/ 108844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79837" h="444500">
                  <a:moveTo>
                    <a:pt x="358685" y="108844"/>
                  </a:moveTo>
                  <a:lnTo>
                    <a:pt x="334137" y="108844"/>
                  </a:lnTo>
                  <a:cubicBezTo>
                    <a:pt x="330541" y="108844"/>
                    <a:pt x="327626" y="111760"/>
                    <a:pt x="327626" y="115356"/>
                  </a:cubicBezTo>
                  <a:cubicBezTo>
                    <a:pt x="327626" y="118952"/>
                    <a:pt x="330541" y="121867"/>
                    <a:pt x="334137" y="121867"/>
                  </a:cubicBezTo>
                  <a:lnTo>
                    <a:pt x="358685" y="121867"/>
                  </a:lnTo>
                  <a:cubicBezTo>
                    <a:pt x="370348" y="121867"/>
                    <a:pt x="379837" y="112378"/>
                    <a:pt x="379837" y="100714"/>
                  </a:cubicBezTo>
                  <a:lnTo>
                    <a:pt x="379837" y="38487"/>
                  </a:lnTo>
                  <a:cubicBezTo>
                    <a:pt x="379837" y="17267"/>
                    <a:pt x="362575" y="3"/>
                    <a:pt x="341350" y="0"/>
                  </a:cubicBezTo>
                  <a:cubicBezTo>
                    <a:pt x="341349" y="0"/>
                    <a:pt x="341348" y="0"/>
                    <a:pt x="341347" y="0"/>
                  </a:cubicBezTo>
                  <a:lnTo>
                    <a:pt x="43940" y="0"/>
                  </a:lnTo>
                  <a:cubicBezTo>
                    <a:pt x="19711" y="0"/>
                    <a:pt x="0" y="19711"/>
                    <a:pt x="0" y="43939"/>
                  </a:cubicBezTo>
                  <a:lnTo>
                    <a:pt x="0" y="357867"/>
                  </a:lnTo>
                  <a:cubicBezTo>
                    <a:pt x="0" y="361464"/>
                    <a:pt x="2915" y="364378"/>
                    <a:pt x="6511" y="364378"/>
                  </a:cubicBezTo>
                  <a:cubicBezTo>
                    <a:pt x="10107" y="364378"/>
                    <a:pt x="13022" y="361464"/>
                    <a:pt x="13022" y="357867"/>
                  </a:cubicBezTo>
                  <a:lnTo>
                    <a:pt x="13022" y="43939"/>
                  </a:lnTo>
                  <a:cubicBezTo>
                    <a:pt x="13022" y="26891"/>
                    <a:pt x="26891" y="13022"/>
                    <a:pt x="43940" y="13022"/>
                  </a:cubicBezTo>
                  <a:lnTo>
                    <a:pt x="312521" y="13022"/>
                  </a:lnTo>
                  <a:cubicBezTo>
                    <a:pt x="306514" y="19813"/>
                    <a:pt x="302857" y="28728"/>
                    <a:pt x="302857" y="38487"/>
                  </a:cubicBezTo>
                  <a:lnTo>
                    <a:pt x="302857" y="56478"/>
                  </a:lnTo>
                  <a:lnTo>
                    <a:pt x="302857" y="115356"/>
                  </a:lnTo>
                  <a:lnTo>
                    <a:pt x="302857" y="329144"/>
                  </a:lnTo>
                  <a:lnTo>
                    <a:pt x="302857" y="406013"/>
                  </a:lnTo>
                  <a:cubicBezTo>
                    <a:pt x="302857" y="415771"/>
                    <a:pt x="306514" y="424686"/>
                    <a:pt x="312522" y="431478"/>
                  </a:cubicBezTo>
                  <a:lnTo>
                    <a:pt x="38487" y="431478"/>
                  </a:lnTo>
                  <a:cubicBezTo>
                    <a:pt x="24447" y="431478"/>
                    <a:pt x="13022" y="420054"/>
                    <a:pt x="13022" y="406013"/>
                  </a:cubicBezTo>
                  <a:lnTo>
                    <a:pt x="13022" y="387963"/>
                  </a:lnTo>
                  <a:cubicBezTo>
                    <a:pt x="13022" y="384366"/>
                    <a:pt x="10107" y="381451"/>
                    <a:pt x="6511" y="381451"/>
                  </a:cubicBezTo>
                  <a:cubicBezTo>
                    <a:pt x="2915" y="381451"/>
                    <a:pt x="0" y="384366"/>
                    <a:pt x="0" y="387963"/>
                  </a:cubicBezTo>
                  <a:lnTo>
                    <a:pt x="0" y="406013"/>
                  </a:lnTo>
                  <a:cubicBezTo>
                    <a:pt x="0" y="427234"/>
                    <a:pt x="17265" y="444500"/>
                    <a:pt x="38487" y="444500"/>
                  </a:cubicBezTo>
                  <a:lnTo>
                    <a:pt x="341347" y="444500"/>
                  </a:lnTo>
                  <a:lnTo>
                    <a:pt x="341348" y="444500"/>
                  </a:lnTo>
                  <a:cubicBezTo>
                    <a:pt x="341349" y="444500"/>
                    <a:pt x="341349" y="444500"/>
                    <a:pt x="341349" y="444500"/>
                  </a:cubicBezTo>
                  <a:cubicBezTo>
                    <a:pt x="362571" y="444500"/>
                    <a:pt x="379837" y="427234"/>
                    <a:pt x="379837" y="406013"/>
                  </a:cubicBezTo>
                  <a:lnTo>
                    <a:pt x="379837" y="340310"/>
                  </a:lnTo>
                  <a:cubicBezTo>
                    <a:pt x="379837" y="330562"/>
                    <a:pt x="371907" y="322633"/>
                    <a:pt x="362159" y="322633"/>
                  </a:cubicBezTo>
                  <a:lnTo>
                    <a:pt x="334353" y="322633"/>
                  </a:lnTo>
                  <a:cubicBezTo>
                    <a:pt x="330757" y="322633"/>
                    <a:pt x="327841" y="325548"/>
                    <a:pt x="327841" y="329144"/>
                  </a:cubicBezTo>
                  <a:cubicBezTo>
                    <a:pt x="327841" y="332741"/>
                    <a:pt x="330757" y="335656"/>
                    <a:pt x="334353" y="335656"/>
                  </a:cubicBezTo>
                  <a:lnTo>
                    <a:pt x="362159" y="335656"/>
                  </a:lnTo>
                  <a:cubicBezTo>
                    <a:pt x="364726" y="335656"/>
                    <a:pt x="366814" y="337744"/>
                    <a:pt x="366814" y="340310"/>
                  </a:cubicBezTo>
                  <a:lnTo>
                    <a:pt x="366814" y="406013"/>
                  </a:lnTo>
                  <a:cubicBezTo>
                    <a:pt x="366814" y="420054"/>
                    <a:pt x="355391" y="431478"/>
                    <a:pt x="341344" y="431478"/>
                  </a:cubicBezTo>
                  <a:cubicBezTo>
                    <a:pt x="327303" y="431478"/>
                    <a:pt x="315879" y="420054"/>
                    <a:pt x="315879" y="406013"/>
                  </a:cubicBezTo>
                  <a:lnTo>
                    <a:pt x="315879" y="329144"/>
                  </a:lnTo>
                  <a:lnTo>
                    <a:pt x="315879" y="115356"/>
                  </a:lnTo>
                  <a:lnTo>
                    <a:pt x="315879" y="56478"/>
                  </a:lnTo>
                  <a:lnTo>
                    <a:pt x="315879" y="38487"/>
                  </a:lnTo>
                  <a:cubicBezTo>
                    <a:pt x="315879" y="24446"/>
                    <a:pt x="327302" y="13022"/>
                    <a:pt x="341349" y="13022"/>
                  </a:cubicBezTo>
                  <a:cubicBezTo>
                    <a:pt x="355390" y="13022"/>
                    <a:pt x="366814" y="24446"/>
                    <a:pt x="366814" y="38487"/>
                  </a:cubicBezTo>
                  <a:lnTo>
                    <a:pt x="366814" y="100714"/>
                  </a:lnTo>
                  <a:cubicBezTo>
                    <a:pt x="366815" y="105197"/>
                    <a:pt x="363168" y="108844"/>
                    <a:pt x="358685" y="108844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Freeform 456">
              <a:extLst>
                <a:ext uri="{FF2B5EF4-FFF2-40B4-BE49-F238E27FC236}">
                  <a16:creationId xmlns:a16="http://schemas.microsoft.com/office/drawing/2014/main" id="{C478078E-66F4-4977-84C2-85AB52B03AC6}"/>
                </a:ext>
              </a:extLst>
            </p:cNvPr>
            <p:cNvSpPr/>
            <p:nvPr/>
          </p:nvSpPr>
          <p:spPr>
            <a:xfrm>
              <a:off x="11348189" y="5469596"/>
              <a:ext cx="45710" cy="34083"/>
            </a:xfrm>
            <a:custGeom>
              <a:avLst/>
              <a:gdLst>
                <a:gd name="connsiteX0" fmla="*/ 43803 w 45710"/>
                <a:gd name="connsiteY0" fmla="*/ 1907 h 34083"/>
                <a:gd name="connsiteX1" fmla="*/ 34595 w 45710"/>
                <a:gd name="connsiteY1" fmla="*/ 1907 h 34083"/>
                <a:gd name="connsiteX2" fmla="*/ 18137 w 45710"/>
                <a:gd name="connsiteY2" fmla="*/ 18365 h 34083"/>
                <a:gd name="connsiteX3" fmla="*/ 11115 w 45710"/>
                <a:gd name="connsiteY3" fmla="*/ 11342 h 34083"/>
                <a:gd name="connsiteX4" fmla="*/ 1907 w 45710"/>
                <a:gd name="connsiteY4" fmla="*/ 11342 h 34083"/>
                <a:gd name="connsiteX5" fmla="*/ 1907 w 45710"/>
                <a:gd name="connsiteY5" fmla="*/ 20550 h 34083"/>
                <a:gd name="connsiteX6" fmla="*/ 13534 w 45710"/>
                <a:gd name="connsiteY6" fmla="*/ 32177 h 34083"/>
                <a:gd name="connsiteX7" fmla="*/ 18137 w 45710"/>
                <a:gd name="connsiteY7" fmla="*/ 34084 h 34083"/>
                <a:gd name="connsiteX8" fmla="*/ 22741 w 45710"/>
                <a:gd name="connsiteY8" fmla="*/ 32177 h 34083"/>
                <a:gd name="connsiteX9" fmla="*/ 43803 w 45710"/>
                <a:gd name="connsiteY9" fmla="*/ 11115 h 34083"/>
                <a:gd name="connsiteX10" fmla="*/ 43803 w 45710"/>
                <a:gd name="connsiteY10" fmla="*/ 1907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710" h="34083">
                  <a:moveTo>
                    <a:pt x="43803" y="1907"/>
                  </a:moveTo>
                  <a:cubicBezTo>
                    <a:pt x="41260" y="-636"/>
                    <a:pt x="37137" y="-636"/>
                    <a:pt x="34595" y="1907"/>
                  </a:cubicBezTo>
                  <a:lnTo>
                    <a:pt x="18137" y="18365"/>
                  </a:lnTo>
                  <a:lnTo>
                    <a:pt x="11115" y="11342"/>
                  </a:lnTo>
                  <a:cubicBezTo>
                    <a:pt x="8572" y="8799"/>
                    <a:pt x="4449" y="8799"/>
                    <a:pt x="1907" y="11342"/>
                  </a:cubicBezTo>
                  <a:cubicBezTo>
                    <a:pt x="-636" y="13885"/>
                    <a:pt x="-636" y="18008"/>
                    <a:pt x="1907" y="20550"/>
                  </a:cubicBezTo>
                  <a:lnTo>
                    <a:pt x="13534" y="32177"/>
                  </a:lnTo>
                  <a:cubicBezTo>
                    <a:pt x="14805" y="33448"/>
                    <a:pt x="16471" y="34084"/>
                    <a:pt x="18137" y="34084"/>
                  </a:cubicBezTo>
                  <a:cubicBezTo>
                    <a:pt x="19803" y="34084"/>
                    <a:pt x="21470" y="33448"/>
                    <a:pt x="22741" y="32177"/>
                  </a:cubicBezTo>
                  <a:lnTo>
                    <a:pt x="43803" y="11115"/>
                  </a:lnTo>
                  <a:cubicBezTo>
                    <a:pt x="46346" y="8572"/>
                    <a:pt x="46346" y="4449"/>
                    <a:pt x="43803" y="1907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Freeform 457">
              <a:extLst>
                <a:ext uri="{FF2B5EF4-FFF2-40B4-BE49-F238E27FC236}">
                  <a16:creationId xmlns:a16="http://schemas.microsoft.com/office/drawing/2014/main" id="{AB33D8DB-5140-4AC6-AF23-7B16C172100D}"/>
                </a:ext>
              </a:extLst>
            </p:cNvPr>
            <p:cNvSpPr/>
            <p:nvPr/>
          </p:nvSpPr>
          <p:spPr>
            <a:xfrm>
              <a:off x="11348188" y="5530340"/>
              <a:ext cx="45711" cy="34083"/>
            </a:xfrm>
            <a:custGeom>
              <a:avLst/>
              <a:gdLst>
                <a:gd name="connsiteX0" fmla="*/ 43804 w 45711"/>
                <a:gd name="connsiteY0" fmla="*/ 1907 h 34083"/>
                <a:gd name="connsiteX1" fmla="*/ 34597 w 45711"/>
                <a:gd name="connsiteY1" fmla="*/ 1907 h 34083"/>
                <a:gd name="connsiteX2" fmla="*/ 18139 w 45711"/>
                <a:gd name="connsiteY2" fmla="*/ 18365 h 34083"/>
                <a:gd name="connsiteX3" fmla="*/ 11116 w 45711"/>
                <a:gd name="connsiteY3" fmla="*/ 11342 h 34083"/>
                <a:gd name="connsiteX4" fmla="*/ 1909 w 45711"/>
                <a:gd name="connsiteY4" fmla="*/ 11342 h 34083"/>
                <a:gd name="connsiteX5" fmla="*/ 1908 w 45711"/>
                <a:gd name="connsiteY5" fmla="*/ 20549 h 34083"/>
                <a:gd name="connsiteX6" fmla="*/ 13535 w 45711"/>
                <a:gd name="connsiteY6" fmla="*/ 32177 h 34083"/>
                <a:gd name="connsiteX7" fmla="*/ 18139 w 45711"/>
                <a:gd name="connsiteY7" fmla="*/ 34084 h 34083"/>
                <a:gd name="connsiteX8" fmla="*/ 22743 w 45711"/>
                <a:gd name="connsiteY8" fmla="*/ 32177 h 34083"/>
                <a:gd name="connsiteX9" fmla="*/ 43804 w 45711"/>
                <a:gd name="connsiteY9" fmla="*/ 11115 h 34083"/>
                <a:gd name="connsiteX10" fmla="*/ 43804 w 45711"/>
                <a:gd name="connsiteY10" fmla="*/ 1907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711" h="34083">
                  <a:moveTo>
                    <a:pt x="43804" y="1907"/>
                  </a:moveTo>
                  <a:cubicBezTo>
                    <a:pt x="41262" y="-636"/>
                    <a:pt x="37139" y="-636"/>
                    <a:pt x="34597" y="1907"/>
                  </a:cubicBezTo>
                  <a:lnTo>
                    <a:pt x="18139" y="18365"/>
                  </a:lnTo>
                  <a:lnTo>
                    <a:pt x="11116" y="11342"/>
                  </a:lnTo>
                  <a:cubicBezTo>
                    <a:pt x="8573" y="8799"/>
                    <a:pt x="4451" y="8799"/>
                    <a:pt x="1909" y="11342"/>
                  </a:cubicBezTo>
                  <a:cubicBezTo>
                    <a:pt x="-636" y="13883"/>
                    <a:pt x="-636" y="18006"/>
                    <a:pt x="1908" y="20549"/>
                  </a:cubicBezTo>
                  <a:lnTo>
                    <a:pt x="13535" y="32177"/>
                  </a:lnTo>
                  <a:cubicBezTo>
                    <a:pt x="14806" y="33448"/>
                    <a:pt x="16473" y="34084"/>
                    <a:pt x="18139" y="34084"/>
                  </a:cubicBezTo>
                  <a:cubicBezTo>
                    <a:pt x="19805" y="34084"/>
                    <a:pt x="21472" y="33448"/>
                    <a:pt x="22743" y="32177"/>
                  </a:cubicBezTo>
                  <a:lnTo>
                    <a:pt x="43804" y="11115"/>
                  </a:lnTo>
                  <a:cubicBezTo>
                    <a:pt x="46347" y="8572"/>
                    <a:pt x="46347" y="4449"/>
                    <a:pt x="43804" y="1907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2" name="Freeform 458">
              <a:extLst>
                <a:ext uri="{FF2B5EF4-FFF2-40B4-BE49-F238E27FC236}">
                  <a16:creationId xmlns:a16="http://schemas.microsoft.com/office/drawing/2014/main" id="{0D014D3C-3E19-4638-8076-3602D0C34DB6}"/>
                </a:ext>
              </a:extLst>
            </p:cNvPr>
            <p:cNvSpPr/>
            <p:nvPr/>
          </p:nvSpPr>
          <p:spPr>
            <a:xfrm>
              <a:off x="11425685" y="5476104"/>
              <a:ext cx="148483" cy="13022"/>
            </a:xfrm>
            <a:custGeom>
              <a:avLst/>
              <a:gdLst>
                <a:gd name="connsiteX0" fmla="*/ 141973 w 148483"/>
                <a:gd name="connsiteY0" fmla="*/ 0 h 13022"/>
                <a:gd name="connsiteX1" fmla="*/ 6511 w 148483"/>
                <a:gd name="connsiteY1" fmla="*/ 0 h 13022"/>
                <a:gd name="connsiteX2" fmla="*/ 0 w 148483"/>
                <a:gd name="connsiteY2" fmla="*/ 6511 h 13022"/>
                <a:gd name="connsiteX3" fmla="*/ 6511 w 148483"/>
                <a:gd name="connsiteY3" fmla="*/ 13022 h 13022"/>
                <a:gd name="connsiteX4" fmla="*/ 141973 w 148483"/>
                <a:gd name="connsiteY4" fmla="*/ 13022 h 13022"/>
                <a:gd name="connsiteX5" fmla="*/ 148484 w 148483"/>
                <a:gd name="connsiteY5" fmla="*/ 6511 h 13022"/>
                <a:gd name="connsiteX6" fmla="*/ 141973 w 148483"/>
                <a:gd name="connsiteY6" fmla="*/ 0 h 1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83" h="13022">
                  <a:moveTo>
                    <a:pt x="141973" y="0"/>
                  </a:moveTo>
                  <a:lnTo>
                    <a:pt x="6511" y="0"/>
                  </a:lnTo>
                  <a:cubicBezTo>
                    <a:pt x="2915" y="0"/>
                    <a:pt x="0" y="2915"/>
                    <a:pt x="0" y="6511"/>
                  </a:cubicBezTo>
                  <a:cubicBezTo>
                    <a:pt x="0" y="10107"/>
                    <a:pt x="2915" y="13022"/>
                    <a:pt x="6511" y="13022"/>
                  </a:cubicBezTo>
                  <a:lnTo>
                    <a:pt x="141973" y="13022"/>
                  </a:lnTo>
                  <a:cubicBezTo>
                    <a:pt x="145569" y="13022"/>
                    <a:pt x="148484" y="10107"/>
                    <a:pt x="148484" y="6511"/>
                  </a:cubicBezTo>
                  <a:cubicBezTo>
                    <a:pt x="148484" y="2915"/>
                    <a:pt x="145569" y="0"/>
                    <a:pt x="141973" y="0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3" name="Freeform 459">
              <a:extLst>
                <a:ext uri="{FF2B5EF4-FFF2-40B4-BE49-F238E27FC236}">
                  <a16:creationId xmlns:a16="http://schemas.microsoft.com/office/drawing/2014/main" id="{7D1EF85D-06C4-4FC4-AEDC-F4469D09B7B2}"/>
                </a:ext>
              </a:extLst>
            </p:cNvPr>
            <p:cNvSpPr/>
            <p:nvPr/>
          </p:nvSpPr>
          <p:spPr>
            <a:xfrm>
              <a:off x="11425685" y="5547073"/>
              <a:ext cx="148483" cy="13022"/>
            </a:xfrm>
            <a:custGeom>
              <a:avLst/>
              <a:gdLst>
                <a:gd name="connsiteX0" fmla="*/ 141973 w 148483"/>
                <a:gd name="connsiteY0" fmla="*/ 0 h 13022"/>
                <a:gd name="connsiteX1" fmla="*/ 6511 w 148483"/>
                <a:gd name="connsiteY1" fmla="*/ 0 h 13022"/>
                <a:gd name="connsiteX2" fmla="*/ 0 w 148483"/>
                <a:gd name="connsiteY2" fmla="*/ 6511 h 13022"/>
                <a:gd name="connsiteX3" fmla="*/ 6511 w 148483"/>
                <a:gd name="connsiteY3" fmla="*/ 13022 h 13022"/>
                <a:gd name="connsiteX4" fmla="*/ 141973 w 148483"/>
                <a:gd name="connsiteY4" fmla="*/ 13022 h 13022"/>
                <a:gd name="connsiteX5" fmla="*/ 148484 w 148483"/>
                <a:gd name="connsiteY5" fmla="*/ 6511 h 13022"/>
                <a:gd name="connsiteX6" fmla="*/ 141973 w 148483"/>
                <a:gd name="connsiteY6" fmla="*/ 0 h 1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83" h="13022">
                  <a:moveTo>
                    <a:pt x="141973" y="0"/>
                  </a:moveTo>
                  <a:lnTo>
                    <a:pt x="6511" y="0"/>
                  </a:lnTo>
                  <a:cubicBezTo>
                    <a:pt x="2915" y="0"/>
                    <a:pt x="0" y="2915"/>
                    <a:pt x="0" y="6511"/>
                  </a:cubicBezTo>
                  <a:cubicBezTo>
                    <a:pt x="0" y="10107"/>
                    <a:pt x="2915" y="13022"/>
                    <a:pt x="6511" y="13022"/>
                  </a:cubicBezTo>
                  <a:lnTo>
                    <a:pt x="141973" y="13022"/>
                  </a:lnTo>
                  <a:cubicBezTo>
                    <a:pt x="145569" y="13022"/>
                    <a:pt x="148484" y="10107"/>
                    <a:pt x="148484" y="6511"/>
                  </a:cubicBezTo>
                  <a:cubicBezTo>
                    <a:pt x="148484" y="2915"/>
                    <a:pt x="145569" y="0"/>
                    <a:pt x="141973" y="0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4" name="Freeform 460">
              <a:extLst>
                <a:ext uri="{FF2B5EF4-FFF2-40B4-BE49-F238E27FC236}">
                  <a16:creationId xmlns:a16="http://schemas.microsoft.com/office/drawing/2014/main" id="{4864497F-AF1E-41AD-BD19-2FCFA5359C4C}"/>
                </a:ext>
              </a:extLst>
            </p:cNvPr>
            <p:cNvSpPr/>
            <p:nvPr/>
          </p:nvSpPr>
          <p:spPr>
            <a:xfrm>
              <a:off x="11425685" y="5625604"/>
              <a:ext cx="148483" cy="13022"/>
            </a:xfrm>
            <a:custGeom>
              <a:avLst/>
              <a:gdLst>
                <a:gd name="connsiteX0" fmla="*/ 141973 w 148483"/>
                <a:gd name="connsiteY0" fmla="*/ 0 h 13022"/>
                <a:gd name="connsiteX1" fmla="*/ 6511 w 148483"/>
                <a:gd name="connsiteY1" fmla="*/ 0 h 13022"/>
                <a:gd name="connsiteX2" fmla="*/ 0 w 148483"/>
                <a:gd name="connsiteY2" fmla="*/ 6511 h 13022"/>
                <a:gd name="connsiteX3" fmla="*/ 6511 w 148483"/>
                <a:gd name="connsiteY3" fmla="*/ 13022 h 13022"/>
                <a:gd name="connsiteX4" fmla="*/ 141973 w 148483"/>
                <a:gd name="connsiteY4" fmla="*/ 13022 h 13022"/>
                <a:gd name="connsiteX5" fmla="*/ 148484 w 148483"/>
                <a:gd name="connsiteY5" fmla="*/ 6511 h 13022"/>
                <a:gd name="connsiteX6" fmla="*/ 141973 w 148483"/>
                <a:gd name="connsiteY6" fmla="*/ 0 h 1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83" h="13022">
                  <a:moveTo>
                    <a:pt x="141973" y="0"/>
                  </a:moveTo>
                  <a:lnTo>
                    <a:pt x="6511" y="0"/>
                  </a:lnTo>
                  <a:cubicBezTo>
                    <a:pt x="2915" y="0"/>
                    <a:pt x="0" y="2915"/>
                    <a:pt x="0" y="6511"/>
                  </a:cubicBezTo>
                  <a:cubicBezTo>
                    <a:pt x="0" y="10108"/>
                    <a:pt x="2915" y="13022"/>
                    <a:pt x="6511" y="13022"/>
                  </a:cubicBezTo>
                  <a:lnTo>
                    <a:pt x="141973" y="13022"/>
                  </a:lnTo>
                  <a:cubicBezTo>
                    <a:pt x="145569" y="13022"/>
                    <a:pt x="148484" y="10108"/>
                    <a:pt x="148484" y="6511"/>
                  </a:cubicBezTo>
                  <a:cubicBezTo>
                    <a:pt x="148484" y="2915"/>
                    <a:pt x="145569" y="0"/>
                    <a:pt x="141973" y="0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5" name="Freeform 461">
              <a:extLst>
                <a:ext uri="{FF2B5EF4-FFF2-40B4-BE49-F238E27FC236}">
                  <a16:creationId xmlns:a16="http://schemas.microsoft.com/office/drawing/2014/main" id="{8571697F-F11D-4EBC-9BFF-75B0F35E7C34}"/>
                </a:ext>
              </a:extLst>
            </p:cNvPr>
            <p:cNvSpPr/>
            <p:nvPr/>
          </p:nvSpPr>
          <p:spPr>
            <a:xfrm>
              <a:off x="11341636" y="5602708"/>
              <a:ext cx="58814" cy="58814"/>
            </a:xfrm>
            <a:custGeom>
              <a:avLst/>
              <a:gdLst>
                <a:gd name="connsiteX0" fmla="*/ 45962 w 58814"/>
                <a:gd name="connsiteY0" fmla="*/ 0 h 58814"/>
                <a:gd name="connsiteX1" fmla="*/ 12852 w 58814"/>
                <a:gd name="connsiteY1" fmla="*/ 0 h 58814"/>
                <a:gd name="connsiteX2" fmla="*/ 0 w 58814"/>
                <a:gd name="connsiteY2" fmla="*/ 12852 h 58814"/>
                <a:gd name="connsiteX3" fmla="*/ 0 w 58814"/>
                <a:gd name="connsiteY3" fmla="*/ 45962 h 58814"/>
                <a:gd name="connsiteX4" fmla="*/ 12852 w 58814"/>
                <a:gd name="connsiteY4" fmla="*/ 58815 h 58814"/>
                <a:gd name="connsiteX5" fmla="*/ 45962 w 58814"/>
                <a:gd name="connsiteY5" fmla="*/ 58815 h 58814"/>
                <a:gd name="connsiteX6" fmla="*/ 58815 w 58814"/>
                <a:gd name="connsiteY6" fmla="*/ 45962 h 58814"/>
                <a:gd name="connsiteX7" fmla="*/ 58815 w 58814"/>
                <a:gd name="connsiteY7" fmla="*/ 12852 h 58814"/>
                <a:gd name="connsiteX8" fmla="*/ 45962 w 58814"/>
                <a:gd name="connsiteY8" fmla="*/ 0 h 58814"/>
                <a:gd name="connsiteX9" fmla="*/ 45791 w 58814"/>
                <a:gd name="connsiteY9" fmla="*/ 45793 h 58814"/>
                <a:gd name="connsiteX10" fmla="*/ 13022 w 58814"/>
                <a:gd name="connsiteY10" fmla="*/ 45793 h 58814"/>
                <a:gd name="connsiteX11" fmla="*/ 13022 w 58814"/>
                <a:gd name="connsiteY11" fmla="*/ 13023 h 58814"/>
                <a:gd name="connsiteX12" fmla="*/ 45791 w 58814"/>
                <a:gd name="connsiteY12" fmla="*/ 13023 h 58814"/>
                <a:gd name="connsiteX13" fmla="*/ 45791 w 58814"/>
                <a:gd name="connsiteY13" fmla="*/ 45793 h 5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14" h="58814">
                  <a:moveTo>
                    <a:pt x="45962" y="0"/>
                  </a:moveTo>
                  <a:lnTo>
                    <a:pt x="12852" y="0"/>
                  </a:lnTo>
                  <a:cubicBezTo>
                    <a:pt x="5766" y="1"/>
                    <a:pt x="0" y="5766"/>
                    <a:pt x="0" y="12852"/>
                  </a:cubicBezTo>
                  <a:lnTo>
                    <a:pt x="0" y="45962"/>
                  </a:lnTo>
                  <a:cubicBezTo>
                    <a:pt x="0" y="53049"/>
                    <a:pt x="5765" y="58815"/>
                    <a:pt x="12852" y="58815"/>
                  </a:cubicBezTo>
                  <a:lnTo>
                    <a:pt x="45962" y="58815"/>
                  </a:lnTo>
                  <a:cubicBezTo>
                    <a:pt x="53049" y="58815"/>
                    <a:pt x="58815" y="53049"/>
                    <a:pt x="58815" y="45962"/>
                  </a:cubicBezTo>
                  <a:lnTo>
                    <a:pt x="58815" y="12852"/>
                  </a:lnTo>
                  <a:cubicBezTo>
                    <a:pt x="58815" y="5765"/>
                    <a:pt x="53049" y="0"/>
                    <a:pt x="45962" y="0"/>
                  </a:cubicBezTo>
                  <a:close/>
                  <a:moveTo>
                    <a:pt x="45791" y="45793"/>
                  </a:moveTo>
                  <a:lnTo>
                    <a:pt x="13022" y="45793"/>
                  </a:lnTo>
                  <a:lnTo>
                    <a:pt x="13022" y="13023"/>
                  </a:lnTo>
                  <a:lnTo>
                    <a:pt x="45791" y="13023"/>
                  </a:lnTo>
                  <a:lnTo>
                    <a:pt x="45791" y="45793"/>
                  </a:ln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6" name="Freeform 462">
              <a:extLst>
                <a:ext uri="{FF2B5EF4-FFF2-40B4-BE49-F238E27FC236}">
                  <a16:creationId xmlns:a16="http://schemas.microsoft.com/office/drawing/2014/main" id="{3FB6B3CE-F4DE-4502-8CB0-FE4DD94041E4}"/>
                </a:ext>
              </a:extLst>
            </p:cNvPr>
            <p:cNvSpPr/>
            <p:nvPr/>
          </p:nvSpPr>
          <p:spPr>
            <a:xfrm>
              <a:off x="11425685" y="5698537"/>
              <a:ext cx="148483" cy="13022"/>
            </a:xfrm>
            <a:custGeom>
              <a:avLst/>
              <a:gdLst>
                <a:gd name="connsiteX0" fmla="*/ 141973 w 148483"/>
                <a:gd name="connsiteY0" fmla="*/ 0 h 13022"/>
                <a:gd name="connsiteX1" fmla="*/ 6511 w 148483"/>
                <a:gd name="connsiteY1" fmla="*/ 0 h 13022"/>
                <a:gd name="connsiteX2" fmla="*/ 0 w 148483"/>
                <a:gd name="connsiteY2" fmla="*/ 6511 h 13022"/>
                <a:gd name="connsiteX3" fmla="*/ 6511 w 148483"/>
                <a:gd name="connsiteY3" fmla="*/ 13022 h 13022"/>
                <a:gd name="connsiteX4" fmla="*/ 141973 w 148483"/>
                <a:gd name="connsiteY4" fmla="*/ 13022 h 13022"/>
                <a:gd name="connsiteX5" fmla="*/ 148484 w 148483"/>
                <a:gd name="connsiteY5" fmla="*/ 6511 h 13022"/>
                <a:gd name="connsiteX6" fmla="*/ 141973 w 148483"/>
                <a:gd name="connsiteY6" fmla="*/ 0 h 1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83" h="13022">
                  <a:moveTo>
                    <a:pt x="141973" y="0"/>
                  </a:moveTo>
                  <a:lnTo>
                    <a:pt x="6511" y="0"/>
                  </a:lnTo>
                  <a:cubicBezTo>
                    <a:pt x="2915" y="0"/>
                    <a:pt x="0" y="2914"/>
                    <a:pt x="0" y="6511"/>
                  </a:cubicBezTo>
                  <a:cubicBezTo>
                    <a:pt x="0" y="10108"/>
                    <a:pt x="2915" y="13022"/>
                    <a:pt x="6511" y="13022"/>
                  </a:cubicBezTo>
                  <a:lnTo>
                    <a:pt x="141973" y="13022"/>
                  </a:lnTo>
                  <a:cubicBezTo>
                    <a:pt x="145569" y="13022"/>
                    <a:pt x="148484" y="10108"/>
                    <a:pt x="148484" y="6511"/>
                  </a:cubicBezTo>
                  <a:cubicBezTo>
                    <a:pt x="148484" y="2914"/>
                    <a:pt x="145569" y="0"/>
                    <a:pt x="141973" y="0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7" name="Freeform 463">
              <a:extLst>
                <a:ext uri="{FF2B5EF4-FFF2-40B4-BE49-F238E27FC236}">
                  <a16:creationId xmlns:a16="http://schemas.microsoft.com/office/drawing/2014/main" id="{7960681A-0833-480B-952D-EFAE17C90027}"/>
                </a:ext>
              </a:extLst>
            </p:cNvPr>
            <p:cNvSpPr/>
            <p:nvPr/>
          </p:nvSpPr>
          <p:spPr>
            <a:xfrm>
              <a:off x="11341636" y="5675641"/>
              <a:ext cx="58814" cy="58814"/>
            </a:xfrm>
            <a:custGeom>
              <a:avLst/>
              <a:gdLst>
                <a:gd name="connsiteX0" fmla="*/ 45962 w 58814"/>
                <a:gd name="connsiteY0" fmla="*/ 0 h 58814"/>
                <a:gd name="connsiteX1" fmla="*/ 12852 w 58814"/>
                <a:gd name="connsiteY1" fmla="*/ 0 h 58814"/>
                <a:gd name="connsiteX2" fmla="*/ 0 w 58814"/>
                <a:gd name="connsiteY2" fmla="*/ 12851 h 58814"/>
                <a:gd name="connsiteX3" fmla="*/ 0 w 58814"/>
                <a:gd name="connsiteY3" fmla="*/ 45962 h 58814"/>
                <a:gd name="connsiteX4" fmla="*/ 12852 w 58814"/>
                <a:gd name="connsiteY4" fmla="*/ 58815 h 58814"/>
                <a:gd name="connsiteX5" fmla="*/ 45962 w 58814"/>
                <a:gd name="connsiteY5" fmla="*/ 58815 h 58814"/>
                <a:gd name="connsiteX6" fmla="*/ 58815 w 58814"/>
                <a:gd name="connsiteY6" fmla="*/ 45962 h 58814"/>
                <a:gd name="connsiteX7" fmla="*/ 58815 w 58814"/>
                <a:gd name="connsiteY7" fmla="*/ 12851 h 58814"/>
                <a:gd name="connsiteX8" fmla="*/ 45962 w 58814"/>
                <a:gd name="connsiteY8" fmla="*/ 0 h 58814"/>
                <a:gd name="connsiteX9" fmla="*/ 45791 w 58814"/>
                <a:gd name="connsiteY9" fmla="*/ 45792 h 58814"/>
                <a:gd name="connsiteX10" fmla="*/ 13022 w 58814"/>
                <a:gd name="connsiteY10" fmla="*/ 45792 h 58814"/>
                <a:gd name="connsiteX11" fmla="*/ 13022 w 58814"/>
                <a:gd name="connsiteY11" fmla="*/ 13023 h 58814"/>
                <a:gd name="connsiteX12" fmla="*/ 45791 w 58814"/>
                <a:gd name="connsiteY12" fmla="*/ 13023 h 58814"/>
                <a:gd name="connsiteX13" fmla="*/ 45791 w 58814"/>
                <a:gd name="connsiteY13" fmla="*/ 45792 h 5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14" h="58814">
                  <a:moveTo>
                    <a:pt x="45962" y="0"/>
                  </a:moveTo>
                  <a:lnTo>
                    <a:pt x="12852" y="0"/>
                  </a:lnTo>
                  <a:cubicBezTo>
                    <a:pt x="5765" y="0"/>
                    <a:pt x="0" y="5765"/>
                    <a:pt x="0" y="12851"/>
                  </a:cubicBezTo>
                  <a:lnTo>
                    <a:pt x="0" y="45962"/>
                  </a:lnTo>
                  <a:cubicBezTo>
                    <a:pt x="0" y="53049"/>
                    <a:pt x="5765" y="58815"/>
                    <a:pt x="12852" y="58815"/>
                  </a:cubicBezTo>
                  <a:lnTo>
                    <a:pt x="45962" y="58815"/>
                  </a:lnTo>
                  <a:cubicBezTo>
                    <a:pt x="53049" y="58815"/>
                    <a:pt x="58815" y="53049"/>
                    <a:pt x="58815" y="45962"/>
                  </a:cubicBezTo>
                  <a:lnTo>
                    <a:pt x="58815" y="12851"/>
                  </a:lnTo>
                  <a:cubicBezTo>
                    <a:pt x="58815" y="5765"/>
                    <a:pt x="53049" y="0"/>
                    <a:pt x="45962" y="0"/>
                  </a:cubicBezTo>
                  <a:close/>
                  <a:moveTo>
                    <a:pt x="45791" y="45792"/>
                  </a:moveTo>
                  <a:lnTo>
                    <a:pt x="13022" y="45792"/>
                  </a:lnTo>
                  <a:lnTo>
                    <a:pt x="13022" y="13023"/>
                  </a:lnTo>
                  <a:lnTo>
                    <a:pt x="45791" y="13023"/>
                  </a:lnTo>
                  <a:lnTo>
                    <a:pt x="45791" y="45792"/>
                  </a:ln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8" name="Freeform 464">
              <a:extLst>
                <a:ext uri="{FF2B5EF4-FFF2-40B4-BE49-F238E27FC236}">
                  <a16:creationId xmlns:a16="http://schemas.microsoft.com/office/drawing/2014/main" id="{F155B27C-8BA0-4137-A002-274AD45007A4}"/>
                </a:ext>
              </a:extLst>
            </p:cNvPr>
            <p:cNvSpPr/>
            <p:nvPr/>
          </p:nvSpPr>
          <p:spPr>
            <a:xfrm>
              <a:off x="11425685" y="5777615"/>
              <a:ext cx="148483" cy="13022"/>
            </a:xfrm>
            <a:custGeom>
              <a:avLst/>
              <a:gdLst>
                <a:gd name="connsiteX0" fmla="*/ 141973 w 148483"/>
                <a:gd name="connsiteY0" fmla="*/ 0 h 13022"/>
                <a:gd name="connsiteX1" fmla="*/ 6511 w 148483"/>
                <a:gd name="connsiteY1" fmla="*/ 0 h 13022"/>
                <a:gd name="connsiteX2" fmla="*/ 0 w 148483"/>
                <a:gd name="connsiteY2" fmla="*/ 6511 h 13022"/>
                <a:gd name="connsiteX3" fmla="*/ 6511 w 148483"/>
                <a:gd name="connsiteY3" fmla="*/ 13022 h 13022"/>
                <a:gd name="connsiteX4" fmla="*/ 141973 w 148483"/>
                <a:gd name="connsiteY4" fmla="*/ 13022 h 13022"/>
                <a:gd name="connsiteX5" fmla="*/ 148484 w 148483"/>
                <a:gd name="connsiteY5" fmla="*/ 6511 h 13022"/>
                <a:gd name="connsiteX6" fmla="*/ 141973 w 148483"/>
                <a:gd name="connsiteY6" fmla="*/ 0 h 1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83" h="13022">
                  <a:moveTo>
                    <a:pt x="141973" y="0"/>
                  </a:moveTo>
                  <a:lnTo>
                    <a:pt x="6511" y="0"/>
                  </a:lnTo>
                  <a:cubicBezTo>
                    <a:pt x="2915" y="0"/>
                    <a:pt x="0" y="2914"/>
                    <a:pt x="0" y="6511"/>
                  </a:cubicBezTo>
                  <a:cubicBezTo>
                    <a:pt x="0" y="10108"/>
                    <a:pt x="2915" y="13022"/>
                    <a:pt x="6511" y="13022"/>
                  </a:cubicBezTo>
                  <a:lnTo>
                    <a:pt x="141973" y="13022"/>
                  </a:lnTo>
                  <a:cubicBezTo>
                    <a:pt x="145569" y="13022"/>
                    <a:pt x="148484" y="10108"/>
                    <a:pt x="148484" y="6511"/>
                  </a:cubicBezTo>
                  <a:cubicBezTo>
                    <a:pt x="148484" y="2914"/>
                    <a:pt x="145569" y="0"/>
                    <a:pt x="141973" y="0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9" name="Freeform 465">
              <a:extLst>
                <a:ext uri="{FF2B5EF4-FFF2-40B4-BE49-F238E27FC236}">
                  <a16:creationId xmlns:a16="http://schemas.microsoft.com/office/drawing/2014/main" id="{E496F02C-2E91-484C-AD18-B4D4EC7658B8}"/>
                </a:ext>
              </a:extLst>
            </p:cNvPr>
            <p:cNvSpPr/>
            <p:nvPr/>
          </p:nvSpPr>
          <p:spPr>
            <a:xfrm>
              <a:off x="11341636" y="5754719"/>
              <a:ext cx="58814" cy="58814"/>
            </a:xfrm>
            <a:custGeom>
              <a:avLst/>
              <a:gdLst>
                <a:gd name="connsiteX0" fmla="*/ 45962 w 58814"/>
                <a:gd name="connsiteY0" fmla="*/ 0 h 58814"/>
                <a:gd name="connsiteX1" fmla="*/ 12852 w 58814"/>
                <a:gd name="connsiteY1" fmla="*/ 0 h 58814"/>
                <a:gd name="connsiteX2" fmla="*/ 0 w 58814"/>
                <a:gd name="connsiteY2" fmla="*/ 12852 h 58814"/>
                <a:gd name="connsiteX3" fmla="*/ 0 w 58814"/>
                <a:gd name="connsiteY3" fmla="*/ 45962 h 58814"/>
                <a:gd name="connsiteX4" fmla="*/ 12852 w 58814"/>
                <a:gd name="connsiteY4" fmla="*/ 58815 h 58814"/>
                <a:gd name="connsiteX5" fmla="*/ 45962 w 58814"/>
                <a:gd name="connsiteY5" fmla="*/ 58815 h 58814"/>
                <a:gd name="connsiteX6" fmla="*/ 58815 w 58814"/>
                <a:gd name="connsiteY6" fmla="*/ 45962 h 58814"/>
                <a:gd name="connsiteX7" fmla="*/ 58815 w 58814"/>
                <a:gd name="connsiteY7" fmla="*/ 12852 h 58814"/>
                <a:gd name="connsiteX8" fmla="*/ 45962 w 58814"/>
                <a:gd name="connsiteY8" fmla="*/ 0 h 58814"/>
                <a:gd name="connsiteX9" fmla="*/ 45791 w 58814"/>
                <a:gd name="connsiteY9" fmla="*/ 45792 h 58814"/>
                <a:gd name="connsiteX10" fmla="*/ 13022 w 58814"/>
                <a:gd name="connsiteY10" fmla="*/ 45792 h 58814"/>
                <a:gd name="connsiteX11" fmla="*/ 13022 w 58814"/>
                <a:gd name="connsiteY11" fmla="*/ 13023 h 58814"/>
                <a:gd name="connsiteX12" fmla="*/ 45791 w 58814"/>
                <a:gd name="connsiteY12" fmla="*/ 13023 h 58814"/>
                <a:gd name="connsiteX13" fmla="*/ 45791 w 58814"/>
                <a:gd name="connsiteY13" fmla="*/ 45792 h 5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14" h="58814">
                  <a:moveTo>
                    <a:pt x="45962" y="0"/>
                  </a:moveTo>
                  <a:lnTo>
                    <a:pt x="12852" y="0"/>
                  </a:lnTo>
                  <a:cubicBezTo>
                    <a:pt x="5765" y="0"/>
                    <a:pt x="0" y="5765"/>
                    <a:pt x="0" y="12852"/>
                  </a:cubicBezTo>
                  <a:lnTo>
                    <a:pt x="0" y="45962"/>
                  </a:lnTo>
                  <a:cubicBezTo>
                    <a:pt x="0" y="53049"/>
                    <a:pt x="5765" y="58815"/>
                    <a:pt x="12852" y="58815"/>
                  </a:cubicBezTo>
                  <a:lnTo>
                    <a:pt x="45962" y="58815"/>
                  </a:lnTo>
                  <a:cubicBezTo>
                    <a:pt x="53049" y="58815"/>
                    <a:pt x="58815" y="53049"/>
                    <a:pt x="58815" y="45962"/>
                  </a:cubicBezTo>
                  <a:lnTo>
                    <a:pt x="58815" y="12852"/>
                  </a:lnTo>
                  <a:cubicBezTo>
                    <a:pt x="58815" y="5765"/>
                    <a:pt x="53049" y="0"/>
                    <a:pt x="45962" y="0"/>
                  </a:cubicBezTo>
                  <a:close/>
                  <a:moveTo>
                    <a:pt x="45791" y="45792"/>
                  </a:moveTo>
                  <a:lnTo>
                    <a:pt x="13022" y="45792"/>
                  </a:lnTo>
                  <a:lnTo>
                    <a:pt x="13022" y="13023"/>
                  </a:lnTo>
                  <a:lnTo>
                    <a:pt x="45791" y="13023"/>
                  </a:lnTo>
                  <a:lnTo>
                    <a:pt x="45791" y="45792"/>
                  </a:ln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D553105-C601-4270-9022-D37244F1C3B8}"/>
              </a:ext>
            </a:extLst>
          </p:cNvPr>
          <p:cNvSpPr txBox="1">
            <a:spLocks/>
          </p:cNvSpPr>
          <p:nvPr/>
        </p:nvSpPr>
        <p:spPr>
          <a:xfrm>
            <a:off x="4656914" y="2760023"/>
            <a:ext cx="1678816" cy="1744904"/>
          </a:xfrm>
          <a:prstGeom prst="rect">
            <a:avLst/>
          </a:prstGeom>
        </p:spPr>
        <p:txBody>
          <a:bodyPr wrap="square"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Digitization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of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Cost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Matrices and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monitoring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of </a:t>
            </a:r>
            <a:r>
              <a:rPr lang="es-PE" altLang="es-PE" sz="1600" dirty="0" err="1">
                <a:solidFill>
                  <a:srgbClr val="202124"/>
                </a:solidFill>
                <a:latin typeface="+mj-lt"/>
              </a:rPr>
              <a:t>indicators</a:t>
            </a:r>
            <a:r>
              <a:rPr lang="es-PE" altLang="es-PE" sz="1600" dirty="0">
                <a:solidFill>
                  <a:srgbClr val="202124"/>
                </a:solidFill>
                <a:latin typeface="+mj-lt"/>
              </a:rPr>
              <a:t> online</a:t>
            </a:r>
            <a:r>
              <a:rPr lang="es-PE" altLang="es-PE" sz="1600" dirty="0">
                <a:latin typeface="+mj-lt"/>
              </a:rPr>
              <a:t> </a:t>
            </a: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645E7A02-AF79-419A-9E7B-1949BFC59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7" t="4707"/>
          <a:stretch/>
        </p:blipFill>
        <p:spPr>
          <a:xfrm>
            <a:off x="9181649" y="1201437"/>
            <a:ext cx="1499765" cy="1820116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B8989DCB-ED03-4ACB-AFE6-F95FDD63B98E}"/>
              </a:ext>
            </a:extLst>
          </p:cNvPr>
          <p:cNvSpPr txBox="1">
            <a:spLocks/>
          </p:cNvSpPr>
          <p:nvPr/>
        </p:nvSpPr>
        <p:spPr>
          <a:xfrm>
            <a:off x="9692681" y="4912326"/>
            <a:ext cx="8486775" cy="4431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3C51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697842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0" r="1310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82616" y="1949201"/>
            <a:ext cx="5050901" cy="94640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US"/>
              <a:t>Thank you!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9868F01-FF1F-1244-86C2-0B78E5EAE633}"/>
              </a:ext>
            </a:extLst>
          </p:cNvPr>
          <p:cNvSpPr txBox="1">
            <a:spLocks/>
          </p:cNvSpPr>
          <p:nvPr/>
        </p:nvSpPr>
        <p:spPr>
          <a:xfrm>
            <a:off x="7243735" y="2792452"/>
            <a:ext cx="3429563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"/>
              </a:spcAft>
            </a:pPr>
            <a:r>
              <a:rPr lang="en-GB" sz="1700">
                <a:solidFill>
                  <a:schemeClr val="bg1"/>
                </a:solidFill>
              </a:rPr>
              <a:t>Do you have any questions?</a:t>
            </a:r>
          </a:p>
          <a:p>
            <a:pPr>
              <a:spcAft>
                <a:spcPts val="200"/>
              </a:spcAft>
            </a:pPr>
            <a:r>
              <a:rPr lang="en-GB" sz="1700">
                <a:solidFill>
                  <a:schemeClr val="bg1"/>
                </a:solidFill>
              </a:rPr>
              <a:t>Junior.niquen@sgs.com</a:t>
            </a:r>
          </a:p>
          <a:p>
            <a:pPr>
              <a:spcAft>
                <a:spcPts val="200"/>
              </a:spcAft>
            </a:pPr>
            <a:r>
              <a:rPr lang="en-GB" sz="1700">
                <a:solidFill>
                  <a:schemeClr val="bg1"/>
                </a:solidFill>
              </a:rPr>
              <a:t>(01) 948439305</a:t>
            </a:r>
          </a:p>
          <a:p>
            <a:pPr>
              <a:spcAft>
                <a:spcPts val="200"/>
              </a:spcAft>
            </a:pPr>
            <a:r>
              <a:rPr lang="en-GB" sz="1700">
                <a:solidFill>
                  <a:schemeClr val="bg1"/>
                </a:solidFill>
              </a:rPr>
              <a:t>www.sgs.com</a:t>
            </a:r>
          </a:p>
        </p:txBody>
      </p:sp>
      <p:sp>
        <p:nvSpPr>
          <p:cNvPr id="5" name="Graphic 14">
            <a:hlinkClick r:id="rId4"/>
            <a:extLst>
              <a:ext uri="{FF2B5EF4-FFF2-40B4-BE49-F238E27FC236}">
                <a16:creationId xmlns:a16="http://schemas.microsoft.com/office/drawing/2014/main" id="{60B56298-98AB-414D-877E-5FFA49C06DA9}"/>
              </a:ext>
            </a:extLst>
          </p:cNvPr>
          <p:cNvSpPr>
            <a:spLocks noChangeAspect="1"/>
          </p:cNvSpPr>
          <p:nvPr/>
        </p:nvSpPr>
        <p:spPr>
          <a:xfrm>
            <a:off x="8518083" y="4415254"/>
            <a:ext cx="392367" cy="392659"/>
          </a:xfrm>
          <a:custGeom>
            <a:avLst/>
            <a:gdLst>
              <a:gd name="connsiteX0" fmla="*/ 0 w 672701"/>
              <a:gd name="connsiteY0" fmla="*/ 0 h 672701"/>
              <a:gd name="connsiteX1" fmla="*/ 0 w 672701"/>
              <a:gd name="connsiteY1" fmla="*/ 672702 h 672701"/>
              <a:gd name="connsiteX2" fmla="*/ 358255 w 672701"/>
              <a:gd name="connsiteY2" fmla="*/ 672702 h 672701"/>
              <a:gd name="connsiteX3" fmla="*/ 358255 w 672701"/>
              <a:gd name="connsiteY3" fmla="*/ 412851 h 672701"/>
              <a:gd name="connsiteX4" fmla="*/ 270678 w 672701"/>
              <a:gd name="connsiteY4" fmla="*/ 412851 h 672701"/>
              <a:gd name="connsiteX5" fmla="*/ 270678 w 672701"/>
              <a:gd name="connsiteY5" fmla="*/ 306773 h 672701"/>
              <a:gd name="connsiteX6" fmla="*/ 358255 w 672701"/>
              <a:gd name="connsiteY6" fmla="*/ 306773 h 672701"/>
              <a:gd name="connsiteX7" fmla="*/ 358255 w 672701"/>
              <a:gd name="connsiteY7" fmla="*/ 217686 h 672701"/>
              <a:gd name="connsiteX8" fmla="*/ 475567 w 672701"/>
              <a:gd name="connsiteY8" fmla="*/ 100373 h 672701"/>
              <a:gd name="connsiteX9" fmla="*/ 567122 w 672701"/>
              <a:gd name="connsiteY9" fmla="*/ 100373 h 672701"/>
              <a:gd name="connsiteX10" fmla="*/ 567122 w 672701"/>
              <a:gd name="connsiteY10" fmla="*/ 195761 h 672701"/>
              <a:gd name="connsiteX11" fmla="*/ 501610 w 672701"/>
              <a:gd name="connsiteY11" fmla="*/ 195761 h 672701"/>
              <a:gd name="connsiteX12" fmla="*/ 464333 w 672701"/>
              <a:gd name="connsiteY12" fmla="*/ 233039 h 672701"/>
              <a:gd name="connsiteX13" fmla="*/ 464333 w 672701"/>
              <a:gd name="connsiteY13" fmla="*/ 306774 h 672701"/>
              <a:gd name="connsiteX14" fmla="*/ 565476 w 672701"/>
              <a:gd name="connsiteY14" fmla="*/ 306774 h 672701"/>
              <a:gd name="connsiteX15" fmla="*/ 551498 w 672701"/>
              <a:gd name="connsiteY15" fmla="*/ 412852 h 672701"/>
              <a:gd name="connsiteX16" fmla="*/ 464333 w 672701"/>
              <a:gd name="connsiteY16" fmla="*/ 412852 h 672701"/>
              <a:gd name="connsiteX17" fmla="*/ 464333 w 672701"/>
              <a:gd name="connsiteY17" fmla="*/ 672702 h 672701"/>
              <a:gd name="connsiteX18" fmla="*/ 672702 w 672701"/>
              <a:gd name="connsiteY18" fmla="*/ 672702 h 672701"/>
              <a:gd name="connsiteX19" fmla="*/ 672702 w 672701"/>
              <a:gd name="connsiteY19" fmla="*/ 0 h 672701"/>
              <a:gd name="connsiteX20" fmla="*/ 0 w 672701"/>
              <a:gd name="connsiteY20" fmla="*/ 0 h 672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72701" h="672701">
                <a:moveTo>
                  <a:pt x="0" y="0"/>
                </a:moveTo>
                <a:lnTo>
                  <a:pt x="0" y="672702"/>
                </a:lnTo>
                <a:lnTo>
                  <a:pt x="358255" y="672702"/>
                </a:lnTo>
                <a:lnTo>
                  <a:pt x="358255" y="412851"/>
                </a:lnTo>
                <a:lnTo>
                  <a:pt x="270678" y="412851"/>
                </a:lnTo>
                <a:lnTo>
                  <a:pt x="270678" y="306773"/>
                </a:lnTo>
                <a:lnTo>
                  <a:pt x="358255" y="306773"/>
                </a:lnTo>
                <a:lnTo>
                  <a:pt x="358255" y="217686"/>
                </a:lnTo>
                <a:cubicBezTo>
                  <a:pt x="358255" y="152896"/>
                  <a:pt x="410777" y="100373"/>
                  <a:pt x="475567" y="100373"/>
                </a:cubicBezTo>
                <a:lnTo>
                  <a:pt x="567122" y="100373"/>
                </a:lnTo>
                <a:lnTo>
                  <a:pt x="567122" y="195761"/>
                </a:lnTo>
                <a:lnTo>
                  <a:pt x="501610" y="195761"/>
                </a:lnTo>
                <a:cubicBezTo>
                  <a:pt x="481023" y="195761"/>
                  <a:pt x="464333" y="212452"/>
                  <a:pt x="464333" y="233039"/>
                </a:cubicBezTo>
                <a:lnTo>
                  <a:pt x="464333" y="306774"/>
                </a:lnTo>
                <a:lnTo>
                  <a:pt x="565476" y="306774"/>
                </a:lnTo>
                <a:lnTo>
                  <a:pt x="551498" y="412852"/>
                </a:lnTo>
                <a:lnTo>
                  <a:pt x="464333" y="412852"/>
                </a:lnTo>
                <a:lnTo>
                  <a:pt x="464333" y="672702"/>
                </a:lnTo>
                <a:lnTo>
                  <a:pt x="672702" y="672702"/>
                </a:lnTo>
                <a:lnTo>
                  <a:pt x="6727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4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15">
            <a:hlinkClick r:id="rId5"/>
            <a:extLst>
              <a:ext uri="{FF2B5EF4-FFF2-40B4-BE49-F238E27FC236}">
                <a16:creationId xmlns:a16="http://schemas.microsoft.com/office/drawing/2014/main" id="{442AE59F-354A-E54D-972C-002E6185FBB1}"/>
              </a:ext>
            </a:extLst>
          </p:cNvPr>
          <p:cNvSpPr/>
          <p:nvPr/>
        </p:nvSpPr>
        <p:spPr>
          <a:xfrm>
            <a:off x="7273231" y="4430045"/>
            <a:ext cx="392659" cy="392659"/>
          </a:xfrm>
          <a:custGeom>
            <a:avLst/>
            <a:gdLst>
              <a:gd name="connsiteX0" fmla="*/ 0 w 672702"/>
              <a:gd name="connsiteY0" fmla="*/ 0 h 672702"/>
              <a:gd name="connsiteX1" fmla="*/ 0 w 672702"/>
              <a:gd name="connsiteY1" fmla="*/ 672703 h 672702"/>
              <a:gd name="connsiteX2" fmla="*/ 672703 w 672702"/>
              <a:gd name="connsiteY2" fmla="*/ 672703 h 672702"/>
              <a:gd name="connsiteX3" fmla="*/ 672703 w 672702"/>
              <a:gd name="connsiteY3" fmla="*/ 0 h 672702"/>
              <a:gd name="connsiteX4" fmla="*/ 0 w 672702"/>
              <a:gd name="connsiteY4" fmla="*/ 0 h 672702"/>
              <a:gd name="connsiteX5" fmla="*/ 206565 w 672702"/>
              <a:gd name="connsiteY5" fmla="*/ 554958 h 672702"/>
              <a:gd name="connsiteX6" fmla="*/ 191053 w 672702"/>
              <a:gd name="connsiteY6" fmla="*/ 570470 h 672702"/>
              <a:gd name="connsiteX7" fmla="*/ 125040 w 672702"/>
              <a:gd name="connsiteY7" fmla="*/ 570470 h 672702"/>
              <a:gd name="connsiteX8" fmla="*/ 109528 w 672702"/>
              <a:gd name="connsiteY8" fmla="*/ 554958 h 672702"/>
              <a:gd name="connsiteX9" fmla="*/ 109528 w 672702"/>
              <a:gd name="connsiteY9" fmla="*/ 273344 h 672702"/>
              <a:gd name="connsiteX10" fmla="*/ 125040 w 672702"/>
              <a:gd name="connsiteY10" fmla="*/ 257831 h 672702"/>
              <a:gd name="connsiteX11" fmla="*/ 191053 w 672702"/>
              <a:gd name="connsiteY11" fmla="*/ 257831 h 672702"/>
              <a:gd name="connsiteX12" fmla="*/ 206565 w 672702"/>
              <a:gd name="connsiteY12" fmla="*/ 273344 h 672702"/>
              <a:gd name="connsiteX13" fmla="*/ 206565 w 672702"/>
              <a:gd name="connsiteY13" fmla="*/ 554958 h 672702"/>
              <a:gd name="connsiteX14" fmla="*/ 157939 w 672702"/>
              <a:gd name="connsiteY14" fmla="*/ 214759 h 672702"/>
              <a:gd name="connsiteX15" fmla="*/ 101625 w 672702"/>
              <a:gd name="connsiteY15" fmla="*/ 158390 h 672702"/>
              <a:gd name="connsiteX16" fmla="*/ 158319 w 672702"/>
              <a:gd name="connsiteY16" fmla="*/ 102168 h 672702"/>
              <a:gd name="connsiteX17" fmla="*/ 214474 w 672702"/>
              <a:gd name="connsiteY17" fmla="*/ 158605 h 672702"/>
              <a:gd name="connsiteX18" fmla="*/ 157939 w 672702"/>
              <a:gd name="connsiteY18" fmla="*/ 214759 h 672702"/>
              <a:gd name="connsiteX19" fmla="*/ 571078 w 672702"/>
              <a:gd name="connsiteY19" fmla="*/ 564095 h 672702"/>
              <a:gd name="connsiteX20" fmla="*/ 564636 w 672702"/>
              <a:gd name="connsiteY20" fmla="*/ 570533 h 672702"/>
              <a:gd name="connsiteX21" fmla="*/ 480275 w 672702"/>
              <a:gd name="connsiteY21" fmla="*/ 570513 h 672702"/>
              <a:gd name="connsiteX22" fmla="*/ 473836 w 672702"/>
              <a:gd name="connsiteY22" fmla="*/ 564073 h 672702"/>
              <a:gd name="connsiteX23" fmla="*/ 473836 w 672702"/>
              <a:gd name="connsiteY23" fmla="*/ 390178 h 672702"/>
              <a:gd name="connsiteX24" fmla="*/ 457891 w 672702"/>
              <a:gd name="connsiteY24" fmla="*/ 351683 h 672702"/>
              <a:gd name="connsiteX25" fmla="*/ 418773 w 672702"/>
              <a:gd name="connsiteY25" fmla="*/ 335743 h 672702"/>
              <a:gd name="connsiteX26" fmla="*/ 364963 w 672702"/>
              <a:gd name="connsiteY26" fmla="*/ 390872 h 672702"/>
              <a:gd name="connsiteX27" fmla="*/ 364963 w 672702"/>
              <a:gd name="connsiteY27" fmla="*/ 564052 h 672702"/>
              <a:gd name="connsiteX28" fmla="*/ 358522 w 672702"/>
              <a:gd name="connsiteY28" fmla="*/ 570491 h 672702"/>
              <a:gd name="connsiteX29" fmla="*/ 274368 w 672702"/>
              <a:gd name="connsiteY29" fmla="*/ 570470 h 672702"/>
              <a:gd name="connsiteX30" fmla="*/ 267931 w 672702"/>
              <a:gd name="connsiteY30" fmla="*/ 564031 h 672702"/>
              <a:gd name="connsiteX31" fmla="*/ 267931 w 672702"/>
              <a:gd name="connsiteY31" fmla="*/ 264271 h 672702"/>
              <a:gd name="connsiteX32" fmla="*/ 274371 w 672702"/>
              <a:gd name="connsiteY32" fmla="*/ 257831 h 672702"/>
              <a:gd name="connsiteX33" fmla="*/ 356730 w 672702"/>
              <a:gd name="connsiteY33" fmla="*/ 257831 h 672702"/>
              <a:gd name="connsiteX34" fmla="*/ 363170 w 672702"/>
              <a:gd name="connsiteY34" fmla="*/ 264271 h 672702"/>
              <a:gd name="connsiteX35" fmla="*/ 363170 w 672702"/>
              <a:gd name="connsiteY35" fmla="*/ 298839 h 672702"/>
              <a:gd name="connsiteX36" fmla="*/ 364054 w 672702"/>
              <a:gd name="connsiteY36" fmla="*/ 298949 h 672702"/>
              <a:gd name="connsiteX37" fmla="*/ 369250 w 672702"/>
              <a:gd name="connsiteY37" fmla="*/ 290598 h 672702"/>
              <a:gd name="connsiteX38" fmla="*/ 447250 w 672702"/>
              <a:gd name="connsiteY38" fmla="*/ 249849 h 672702"/>
              <a:gd name="connsiteX39" fmla="*/ 464181 w 672702"/>
              <a:gd name="connsiteY39" fmla="*/ 249849 h 672702"/>
              <a:gd name="connsiteX40" fmla="*/ 571080 w 672702"/>
              <a:gd name="connsiteY40" fmla="*/ 356747 h 672702"/>
              <a:gd name="connsiteX41" fmla="*/ 571080 w 672702"/>
              <a:gd name="connsiteY41" fmla="*/ 564095 h 67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72702" h="672702">
                <a:moveTo>
                  <a:pt x="0" y="0"/>
                </a:moveTo>
                <a:lnTo>
                  <a:pt x="0" y="672703"/>
                </a:lnTo>
                <a:lnTo>
                  <a:pt x="672703" y="672703"/>
                </a:lnTo>
                <a:lnTo>
                  <a:pt x="672703" y="0"/>
                </a:lnTo>
                <a:lnTo>
                  <a:pt x="0" y="0"/>
                </a:lnTo>
                <a:close/>
                <a:moveTo>
                  <a:pt x="206565" y="554958"/>
                </a:moveTo>
                <a:cubicBezTo>
                  <a:pt x="206565" y="563525"/>
                  <a:pt x="199620" y="570470"/>
                  <a:pt x="191053" y="570470"/>
                </a:cubicBezTo>
                <a:lnTo>
                  <a:pt x="125040" y="570470"/>
                </a:lnTo>
                <a:cubicBezTo>
                  <a:pt x="116473" y="570470"/>
                  <a:pt x="109528" y="563525"/>
                  <a:pt x="109528" y="554958"/>
                </a:cubicBezTo>
                <a:lnTo>
                  <a:pt x="109528" y="273344"/>
                </a:lnTo>
                <a:cubicBezTo>
                  <a:pt x="109528" y="264776"/>
                  <a:pt x="116473" y="257831"/>
                  <a:pt x="125040" y="257831"/>
                </a:cubicBezTo>
                <a:lnTo>
                  <a:pt x="191053" y="257831"/>
                </a:lnTo>
                <a:cubicBezTo>
                  <a:pt x="199620" y="257831"/>
                  <a:pt x="206565" y="264776"/>
                  <a:pt x="206565" y="273344"/>
                </a:cubicBezTo>
                <a:lnTo>
                  <a:pt x="206565" y="554958"/>
                </a:lnTo>
                <a:close/>
                <a:moveTo>
                  <a:pt x="157939" y="214759"/>
                </a:moveTo>
                <a:cubicBezTo>
                  <a:pt x="127963" y="215365"/>
                  <a:pt x="101619" y="190328"/>
                  <a:pt x="101625" y="158390"/>
                </a:cubicBezTo>
                <a:cubicBezTo>
                  <a:pt x="101625" y="127414"/>
                  <a:pt x="127135" y="102143"/>
                  <a:pt x="158319" y="102168"/>
                </a:cubicBezTo>
                <a:cubicBezTo>
                  <a:pt x="189129" y="102193"/>
                  <a:pt x="214540" y="127641"/>
                  <a:pt x="214474" y="158605"/>
                </a:cubicBezTo>
                <a:cubicBezTo>
                  <a:pt x="214400" y="191026"/>
                  <a:pt x="187494" y="215464"/>
                  <a:pt x="157939" y="214759"/>
                </a:cubicBezTo>
                <a:close/>
                <a:moveTo>
                  <a:pt x="571078" y="564095"/>
                </a:moveTo>
                <a:cubicBezTo>
                  <a:pt x="571078" y="567652"/>
                  <a:pt x="568194" y="570535"/>
                  <a:pt x="564636" y="570533"/>
                </a:cubicBezTo>
                <a:lnTo>
                  <a:pt x="480275" y="570513"/>
                </a:lnTo>
                <a:cubicBezTo>
                  <a:pt x="476719" y="570511"/>
                  <a:pt x="473836" y="567629"/>
                  <a:pt x="473836" y="564073"/>
                </a:cubicBezTo>
                <a:lnTo>
                  <a:pt x="473836" y="390178"/>
                </a:lnTo>
                <a:cubicBezTo>
                  <a:pt x="473836" y="375147"/>
                  <a:pt x="467745" y="361531"/>
                  <a:pt x="457891" y="351683"/>
                </a:cubicBezTo>
                <a:cubicBezTo>
                  <a:pt x="447907" y="341693"/>
                  <a:pt x="434054" y="335570"/>
                  <a:pt x="418773" y="335743"/>
                </a:cubicBezTo>
                <a:cubicBezTo>
                  <a:pt x="388839" y="336081"/>
                  <a:pt x="364963" y="360937"/>
                  <a:pt x="364963" y="390872"/>
                </a:cubicBezTo>
                <a:lnTo>
                  <a:pt x="364963" y="564052"/>
                </a:lnTo>
                <a:cubicBezTo>
                  <a:pt x="364963" y="567609"/>
                  <a:pt x="362079" y="570492"/>
                  <a:pt x="358522" y="570491"/>
                </a:cubicBezTo>
                <a:lnTo>
                  <a:pt x="274368" y="570470"/>
                </a:lnTo>
                <a:cubicBezTo>
                  <a:pt x="270812" y="570469"/>
                  <a:pt x="267931" y="567586"/>
                  <a:pt x="267931" y="564031"/>
                </a:cubicBezTo>
                <a:lnTo>
                  <a:pt x="267931" y="264271"/>
                </a:lnTo>
                <a:cubicBezTo>
                  <a:pt x="267931" y="260716"/>
                  <a:pt x="270814" y="257831"/>
                  <a:pt x="274371" y="257831"/>
                </a:cubicBezTo>
                <a:lnTo>
                  <a:pt x="356730" y="257831"/>
                </a:lnTo>
                <a:cubicBezTo>
                  <a:pt x="360286" y="257831"/>
                  <a:pt x="363170" y="260714"/>
                  <a:pt x="363170" y="264271"/>
                </a:cubicBezTo>
                <a:lnTo>
                  <a:pt x="363170" y="298839"/>
                </a:lnTo>
                <a:cubicBezTo>
                  <a:pt x="363177" y="298824"/>
                  <a:pt x="363502" y="298865"/>
                  <a:pt x="364054" y="298949"/>
                </a:cubicBezTo>
                <a:cubicBezTo>
                  <a:pt x="365645" y="296071"/>
                  <a:pt x="367378" y="293283"/>
                  <a:pt x="369250" y="290598"/>
                </a:cubicBezTo>
                <a:cubicBezTo>
                  <a:pt x="386414" y="265965"/>
                  <a:pt x="414950" y="249849"/>
                  <a:pt x="447250" y="249849"/>
                </a:cubicBezTo>
                <a:lnTo>
                  <a:pt x="464181" y="249849"/>
                </a:lnTo>
                <a:cubicBezTo>
                  <a:pt x="523219" y="249849"/>
                  <a:pt x="571080" y="297708"/>
                  <a:pt x="571080" y="356747"/>
                </a:cubicBezTo>
                <a:lnTo>
                  <a:pt x="571080" y="564095"/>
                </a:lnTo>
                <a:close/>
              </a:path>
            </a:pathLst>
          </a:custGeom>
          <a:solidFill>
            <a:schemeClr val="bg1"/>
          </a:solidFill>
          <a:ln w="14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3">
            <a:hlinkClick r:id="rId6"/>
            <a:extLst>
              <a:ext uri="{FF2B5EF4-FFF2-40B4-BE49-F238E27FC236}">
                <a16:creationId xmlns:a16="http://schemas.microsoft.com/office/drawing/2014/main" id="{CFFD469D-99DB-0E4A-896F-CE41E345C3BE}"/>
              </a:ext>
            </a:extLst>
          </p:cNvPr>
          <p:cNvSpPr/>
          <p:nvPr/>
        </p:nvSpPr>
        <p:spPr>
          <a:xfrm>
            <a:off x="10381505" y="4415254"/>
            <a:ext cx="392659" cy="392659"/>
          </a:xfrm>
          <a:custGeom>
            <a:avLst/>
            <a:gdLst>
              <a:gd name="connsiteX0" fmla="*/ 336343 w 672701"/>
              <a:gd name="connsiteY0" fmla="*/ 269461 h 672701"/>
              <a:gd name="connsiteX1" fmla="*/ 269447 w 672701"/>
              <a:gd name="connsiteY1" fmla="*/ 336343 h 672701"/>
              <a:gd name="connsiteX2" fmla="*/ 336343 w 672701"/>
              <a:gd name="connsiteY2" fmla="*/ 403255 h 672701"/>
              <a:gd name="connsiteX3" fmla="*/ 403240 w 672701"/>
              <a:gd name="connsiteY3" fmla="*/ 336343 h 672701"/>
              <a:gd name="connsiteX4" fmla="*/ 336343 w 672701"/>
              <a:gd name="connsiteY4" fmla="*/ 269461 h 672701"/>
              <a:gd name="connsiteX5" fmla="*/ 336343 w 672701"/>
              <a:gd name="connsiteY5" fmla="*/ 269461 h 672701"/>
              <a:gd name="connsiteX6" fmla="*/ 269447 w 672701"/>
              <a:gd name="connsiteY6" fmla="*/ 336343 h 672701"/>
              <a:gd name="connsiteX7" fmla="*/ 336343 w 672701"/>
              <a:gd name="connsiteY7" fmla="*/ 403255 h 672701"/>
              <a:gd name="connsiteX8" fmla="*/ 403240 w 672701"/>
              <a:gd name="connsiteY8" fmla="*/ 336343 h 672701"/>
              <a:gd name="connsiteX9" fmla="*/ 336343 w 672701"/>
              <a:gd name="connsiteY9" fmla="*/ 269461 h 672701"/>
              <a:gd name="connsiteX10" fmla="*/ 447789 w 672701"/>
              <a:gd name="connsiteY10" fmla="*/ 160393 h 672701"/>
              <a:gd name="connsiteX11" fmla="*/ 224913 w 672701"/>
              <a:gd name="connsiteY11" fmla="*/ 160393 h 672701"/>
              <a:gd name="connsiteX12" fmla="*/ 160393 w 672701"/>
              <a:gd name="connsiteY12" fmla="*/ 224913 h 672701"/>
              <a:gd name="connsiteX13" fmla="*/ 160393 w 672701"/>
              <a:gd name="connsiteY13" fmla="*/ 447789 h 672701"/>
              <a:gd name="connsiteX14" fmla="*/ 224913 w 672701"/>
              <a:gd name="connsiteY14" fmla="*/ 512309 h 672701"/>
              <a:gd name="connsiteX15" fmla="*/ 447789 w 672701"/>
              <a:gd name="connsiteY15" fmla="*/ 512309 h 672701"/>
              <a:gd name="connsiteX16" fmla="*/ 512309 w 672701"/>
              <a:gd name="connsiteY16" fmla="*/ 447789 h 672701"/>
              <a:gd name="connsiteX17" fmla="*/ 512309 w 672701"/>
              <a:gd name="connsiteY17" fmla="*/ 224913 h 672701"/>
              <a:gd name="connsiteX18" fmla="*/ 447789 w 672701"/>
              <a:gd name="connsiteY18" fmla="*/ 160393 h 672701"/>
              <a:gd name="connsiteX19" fmla="*/ 336343 w 672701"/>
              <a:gd name="connsiteY19" fmla="*/ 452202 h 672701"/>
              <a:gd name="connsiteX20" fmla="*/ 220499 w 672701"/>
              <a:gd name="connsiteY20" fmla="*/ 336343 h 672701"/>
              <a:gd name="connsiteX21" fmla="*/ 336343 w 672701"/>
              <a:gd name="connsiteY21" fmla="*/ 220499 h 672701"/>
              <a:gd name="connsiteX22" fmla="*/ 452202 w 672701"/>
              <a:gd name="connsiteY22" fmla="*/ 336343 h 672701"/>
              <a:gd name="connsiteX23" fmla="*/ 336343 w 672701"/>
              <a:gd name="connsiteY23" fmla="*/ 452202 h 672701"/>
              <a:gd name="connsiteX24" fmla="*/ 455922 w 672701"/>
              <a:gd name="connsiteY24" fmla="*/ 244456 h 672701"/>
              <a:gd name="connsiteX25" fmla="*/ 428511 w 672701"/>
              <a:gd name="connsiteY25" fmla="*/ 217045 h 672701"/>
              <a:gd name="connsiteX26" fmla="*/ 455922 w 672701"/>
              <a:gd name="connsiteY26" fmla="*/ 189634 h 672701"/>
              <a:gd name="connsiteX27" fmla="*/ 483333 w 672701"/>
              <a:gd name="connsiteY27" fmla="*/ 217045 h 672701"/>
              <a:gd name="connsiteX28" fmla="*/ 455922 w 672701"/>
              <a:gd name="connsiteY28" fmla="*/ 244456 h 672701"/>
              <a:gd name="connsiteX29" fmla="*/ 336343 w 672701"/>
              <a:gd name="connsiteY29" fmla="*/ 269461 h 672701"/>
              <a:gd name="connsiteX30" fmla="*/ 269447 w 672701"/>
              <a:gd name="connsiteY30" fmla="*/ 336343 h 672701"/>
              <a:gd name="connsiteX31" fmla="*/ 336343 w 672701"/>
              <a:gd name="connsiteY31" fmla="*/ 403255 h 672701"/>
              <a:gd name="connsiteX32" fmla="*/ 403240 w 672701"/>
              <a:gd name="connsiteY32" fmla="*/ 336343 h 672701"/>
              <a:gd name="connsiteX33" fmla="*/ 336343 w 672701"/>
              <a:gd name="connsiteY33" fmla="*/ 269461 h 672701"/>
              <a:gd name="connsiteX34" fmla="*/ 447789 w 672701"/>
              <a:gd name="connsiteY34" fmla="*/ 160393 h 672701"/>
              <a:gd name="connsiteX35" fmla="*/ 224913 w 672701"/>
              <a:gd name="connsiteY35" fmla="*/ 160393 h 672701"/>
              <a:gd name="connsiteX36" fmla="*/ 160393 w 672701"/>
              <a:gd name="connsiteY36" fmla="*/ 224913 h 672701"/>
              <a:gd name="connsiteX37" fmla="*/ 160393 w 672701"/>
              <a:gd name="connsiteY37" fmla="*/ 447789 h 672701"/>
              <a:gd name="connsiteX38" fmla="*/ 224913 w 672701"/>
              <a:gd name="connsiteY38" fmla="*/ 512309 h 672701"/>
              <a:gd name="connsiteX39" fmla="*/ 447789 w 672701"/>
              <a:gd name="connsiteY39" fmla="*/ 512309 h 672701"/>
              <a:gd name="connsiteX40" fmla="*/ 512309 w 672701"/>
              <a:gd name="connsiteY40" fmla="*/ 447789 h 672701"/>
              <a:gd name="connsiteX41" fmla="*/ 512309 w 672701"/>
              <a:gd name="connsiteY41" fmla="*/ 224913 h 672701"/>
              <a:gd name="connsiteX42" fmla="*/ 447789 w 672701"/>
              <a:gd name="connsiteY42" fmla="*/ 160393 h 672701"/>
              <a:gd name="connsiteX43" fmla="*/ 336343 w 672701"/>
              <a:gd name="connsiteY43" fmla="*/ 452202 h 672701"/>
              <a:gd name="connsiteX44" fmla="*/ 220499 w 672701"/>
              <a:gd name="connsiteY44" fmla="*/ 336343 h 672701"/>
              <a:gd name="connsiteX45" fmla="*/ 336343 w 672701"/>
              <a:gd name="connsiteY45" fmla="*/ 220499 h 672701"/>
              <a:gd name="connsiteX46" fmla="*/ 452202 w 672701"/>
              <a:gd name="connsiteY46" fmla="*/ 336343 h 672701"/>
              <a:gd name="connsiteX47" fmla="*/ 336343 w 672701"/>
              <a:gd name="connsiteY47" fmla="*/ 452202 h 672701"/>
              <a:gd name="connsiteX48" fmla="*/ 455922 w 672701"/>
              <a:gd name="connsiteY48" fmla="*/ 244456 h 672701"/>
              <a:gd name="connsiteX49" fmla="*/ 428511 w 672701"/>
              <a:gd name="connsiteY49" fmla="*/ 217045 h 672701"/>
              <a:gd name="connsiteX50" fmla="*/ 455922 w 672701"/>
              <a:gd name="connsiteY50" fmla="*/ 189634 h 672701"/>
              <a:gd name="connsiteX51" fmla="*/ 483333 w 672701"/>
              <a:gd name="connsiteY51" fmla="*/ 217045 h 672701"/>
              <a:gd name="connsiteX52" fmla="*/ 455922 w 672701"/>
              <a:gd name="connsiteY52" fmla="*/ 244456 h 672701"/>
              <a:gd name="connsiteX53" fmla="*/ 336343 w 672701"/>
              <a:gd name="connsiteY53" fmla="*/ 269461 h 672701"/>
              <a:gd name="connsiteX54" fmla="*/ 269447 w 672701"/>
              <a:gd name="connsiteY54" fmla="*/ 336343 h 672701"/>
              <a:gd name="connsiteX55" fmla="*/ 336343 w 672701"/>
              <a:gd name="connsiteY55" fmla="*/ 403255 h 672701"/>
              <a:gd name="connsiteX56" fmla="*/ 403240 w 672701"/>
              <a:gd name="connsiteY56" fmla="*/ 336343 h 672701"/>
              <a:gd name="connsiteX57" fmla="*/ 336343 w 672701"/>
              <a:gd name="connsiteY57" fmla="*/ 269461 h 672701"/>
              <a:gd name="connsiteX58" fmla="*/ 0 w 672701"/>
              <a:gd name="connsiteY58" fmla="*/ 0 h 672701"/>
              <a:gd name="connsiteX59" fmla="*/ 0 w 672701"/>
              <a:gd name="connsiteY59" fmla="*/ 672702 h 672701"/>
              <a:gd name="connsiteX60" fmla="*/ 672702 w 672701"/>
              <a:gd name="connsiteY60" fmla="*/ 672702 h 672701"/>
              <a:gd name="connsiteX61" fmla="*/ 672702 w 672701"/>
              <a:gd name="connsiteY61" fmla="*/ 0 h 672701"/>
              <a:gd name="connsiteX62" fmla="*/ 0 w 672701"/>
              <a:gd name="connsiteY62" fmla="*/ 0 h 672701"/>
              <a:gd name="connsiteX63" fmla="*/ 561256 w 672701"/>
              <a:gd name="connsiteY63" fmla="*/ 447789 h 672701"/>
              <a:gd name="connsiteX64" fmla="*/ 447789 w 672701"/>
              <a:gd name="connsiteY64" fmla="*/ 561256 h 672701"/>
              <a:gd name="connsiteX65" fmla="*/ 224913 w 672701"/>
              <a:gd name="connsiteY65" fmla="*/ 561256 h 672701"/>
              <a:gd name="connsiteX66" fmla="*/ 111445 w 672701"/>
              <a:gd name="connsiteY66" fmla="*/ 447789 h 672701"/>
              <a:gd name="connsiteX67" fmla="*/ 111445 w 672701"/>
              <a:gd name="connsiteY67" fmla="*/ 224913 h 672701"/>
              <a:gd name="connsiteX68" fmla="*/ 224913 w 672701"/>
              <a:gd name="connsiteY68" fmla="*/ 111445 h 672701"/>
              <a:gd name="connsiteX69" fmla="*/ 447789 w 672701"/>
              <a:gd name="connsiteY69" fmla="*/ 111445 h 672701"/>
              <a:gd name="connsiteX70" fmla="*/ 561256 w 672701"/>
              <a:gd name="connsiteY70" fmla="*/ 224913 h 672701"/>
              <a:gd name="connsiteX71" fmla="*/ 561256 w 672701"/>
              <a:gd name="connsiteY71" fmla="*/ 447789 h 672701"/>
              <a:gd name="connsiteX72" fmla="*/ 447789 w 672701"/>
              <a:gd name="connsiteY72" fmla="*/ 160393 h 672701"/>
              <a:gd name="connsiteX73" fmla="*/ 224913 w 672701"/>
              <a:gd name="connsiteY73" fmla="*/ 160393 h 672701"/>
              <a:gd name="connsiteX74" fmla="*/ 160393 w 672701"/>
              <a:gd name="connsiteY74" fmla="*/ 224913 h 672701"/>
              <a:gd name="connsiteX75" fmla="*/ 160393 w 672701"/>
              <a:gd name="connsiteY75" fmla="*/ 447789 h 672701"/>
              <a:gd name="connsiteX76" fmla="*/ 224913 w 672701"/>
              <a:gd name="connsiteY76" fmla="*/ 512309 h 672701"/>
              <a:gd name="connsiteX77" fmla="*/ 447789 w 672701"/>
              <a:gd name="connsiteY77" fmla="*/ 512309 h 672701"/>
              <a:gd name="connsiteX78" fmla="*/ 512309 w 672701"/>
              <a:gd name="connsiteY78" fmla="*/ 447789 h 672701"/>
              <a:gd name="connsiteX79" fmla="*/ 512309 w 672701"/>
              <a:gd name="connsiteY79" fmla="*/ 224913 h 672701"/>
              <a:gd name="connsiteX80" fmla="*/ 447789 w 672701"/>
              <a:gd name="connsiteY80" fmla="*/ 160393 h 672701"/>
              <a:gd name="connsiteX81" fmla="*/ 336343 w 672701"/>
              <a:gd name="connsiteY81" fmla="*/ 452202 h 672701"/>
              <a:gd name="connsiteX82" fmla="*/ 220499 w 672701"/>
              <a:gd name="connsiteY82" fmla="*/ 336343 h 672701"/>
              <a:gd name="connsiteX83" fmla="*/ 336343 w 672701"/>
              <a:gd name="connsiteY83" fmla="*/ 220499 h 672701"/>
              <a:gd name="connsiteX84" fmla="*/ 452202 w 672701"/>
              <a:gd name="connsiteY84" fmla="*/ 336343 h 672701"/>
              <a:gd name="connsiteX85" fmla="*/ 336343 w 672701"/>
              <a:gd name="connsiteY85" fmla="*/ 452202 h 672701"/>
              <a:gd name="connsiteX86" fmla="*/ 455922 w 672701"/>
              <a:gd name="connsiteY86" fmla="*/ 244456 h 672701"/>
              <a:gd name="connsiteX87" fmla="*/ 428511 w 672701"/>
              <a:gd name="connsiteY87" fmla="*/ 217045 h 672701"/>
              <a:gd name="connsiteX88" fmla="*/ 455922 w 672701"/>
              <a:gd name="connsiteY88" fmla="*/ 189634 h 672701"/>
              <a:gd name="connsiteX89" fmla="*/ 483333 w 672701"/>
              <a:gd name="connsiteY89" fmla="*/ 217045 h 672701"/>
              <a:gd name="connsiteX90" fmla="*/ 455922 w 672701"/>
              <a:gd name="connsiteY90" fmla="*/ 244456 h 672701"/>
              <a:gd name="connsiteX91" fmla="*/ 336343 w 672701"/>
              <a:gd name="connsiteY91" fmla="*/ 269461 h 672701"/>
              <a:gd name="connsiteX92" fmla="*/ 269447 w 672701"/>
              <a:gd name="connsiteY92" fmla="*/ 336343 h 672701"/>
              <a:gd name="connsiteX93" fmla="*/ 336343 w 672701"/>
              <a:gd name="connsiteY93" fmla="*/ 403255 h 672701"/>
              <a:gd name="connsiteX94" fmla="*/ 403240 w 672701"/>
              <a:gd name="connsiteY94" fmla="*/ 336343 h 672701"/>
              <a:gd name="connsiteX95" fmla="*/ 336343 w 672701"/>
              <a:gd name="connsiteY95" fmla="*/ 269461 h 672701"/>
              <a:gd name="connsiteX96" fmla="*/ 336343 w 672701"/>
              <a:gd name="connsiteY96" fmla="*/ 269461 h 672701"/>
              <a:gd name="connsiteX97" fmla="*/ 269447 w 672701"/>
              <a:gd name="connsiteY97" fmla="*/ 336343 h 672701"/>
              <a:gd name="connsiteX98" fmla="*/ 336343 w 672701"/>
              <a:gd name="connsiteY98" fmla="*/ 403255 h 672701"/>
              <a:gd name="connsiteX99" fmla="*/ 403240 w 672701"/>
              <a:gd name="connsiteY99" fmla="*/ 336343 h 672701"/>
              <a:gd name="connsiteX100" fmla="*/ 336343 w 672701"/>
              <a:gd name="connsiteY100" fmla="*/ 269461 h 672701"/>
              <a:gd name="connsiteX101" fmla="*/ 336343 w 672701"/>
              <a:gd name="connsiteY101" fmla="*/ 269461 h 672701"/>
              <a:gd name="connsiteX102" fmla="*/ 269447 w 672701"/>
              <a:gd name="connsiteY102" fmla="*/ 336343 h 672701"/>
              <a:gd name="connsiteX103" fmla="*/ 336343 w 672701"/>
              <a:gd name="connsiteY103" fmla="*/ 403255 h 672701"/>
              <a:gd name="connsiteX104" fmla="*/ 403240 w 672701"/>
              <a:gd name="connsiteY104" fmla="*/ 336343 h 672701"/>
              <a:gd name="connsiteX105" fmla="*/ 336343 w 672701"/>
              <a:gd name="connsiteY105" fmla="*/ 269461 h 672701"/>
              <a:gd name="connsiteX106" fmla="*/ 447789 w 672701"/>
              <a:gd name="connsiteY106" fmla="*/ 160393 h 672701"/>
              <a:gd name="connsiteX107" fmla="*/ 224913 w 672701"/>
              <a:gd name="connsiteY107" fmla="*/ 160393 h 672701"/>
              <a:gd name="connsiteX108" fmla="*/ 160393 w 672701"/>
              <a:gd name="connsiteY108" fmla="*/ 224913 h 672701"/>
              <a:gd name="connsiteX109" fmla="*/ 160393 w 672701"/>
              <a:gd name="connsiteY109" fmla="*/ 447789 h 672701"/>
              <a:gd name="connsiteX110" fmla="*/ 224913 w 672701"/>
              <a:gd name="connsiteY110" fmla="*/ 512309 h 672701"/>
              <a:gd name="connsiteX111" fmla="*/ 447789 w 672701"/>
              <a:gd name="connsiteY111" fmla="*/ 512309 h 672701"/>
              <a:gd name="connsiteX112" fmla="*/ 512309 w 672701"/>
              <a:gd name="connsiteY112" fmla="*/ 447789 h 672701"/>
              <a:gd name="connsiteX113" fmla="*/ 512309 w 672701"/>
              <a:gd name="connsiteY113" fmla="*/ 224913 h 672701"/>
              <a:gd name="connsiteX114" fmla="*/ 447789 w 672701"/>
              <a:gd name="connsiteY114" fmla="*/ 160393 h 672701"/>
              <a:gd name="connsiteX115" fmla="*/ 336343 w 672701"/>
              <a:gd name="connsiteY115" fmla="*/ 452202 h 672701"/>
              <a:gd name="connsiteX116" fmla="*/ 220499 w 672701"/>
              <a:gd name="connsiteY116" fmla="*/ 336343 h 672701"/>
              <a:gd name="connsiteX117" fmla="*/ 336343 w 672701"/>
              <a:gd name="connsiteY117" fmla="*/ 220499 h 672701"/>
              <a:gd name="connsiteX118" fmla="*/ 452202 w 672701"/>
              <a:gd name="connsiteY118" fmla="*/ 336343 h 672701"/>
              <a:gd name="connsiteX119" fmla="*/ 336343 w 672701"/>
              <a:gd name="connsiteY119" fmla="*/ 452202 h 672701"/>
              <a:gd name="connsiteX120" fmla="*/ 455922 w 672701"/>
              <a:gd name="connsiteY120" fmla="*/ 244456 h 672701"/>
              <a:gd name="connsiteX121" fmla="*/ 428511 w 672701"/>
              <a:gd name="connsiteY121" fmla="*/ 217045 h 672701"/>
              <a:gd name="connsiteX122" fmla="*/ 455922 w 672701"/>
              <a:gd name="connsiteY122" fmla="*/ 189634 h 672701"/>
              <a:gd name="connsiteX123" fmla="*/ 483333 w 672701"/>
              <a:gd name="connsiteY123" fmla="*/ 217045 h 672701"/>
              <a:gd name="connsiteX124" fmla="*/ 455922 w 672701"/>
              <a:gd name="connsiteY124" fmla="*/ 244456 h 672701"/>
              <a:gd name="connsiteX125" fmla="*/ 336343 w 672701"/>
              <a:gd name="connsiteY125" fmla="*/ 269461 h 672701"/>
              <a:gd name="connsiteX126" fmla="*/ 269447 w 672701"/>
              <a:gd name="connsiteY126" fmla="*/ 336343 h 672701"/>
              <a:gd name="connsiteX127" fmla="*/ 336343 w 672701"/>
              <a:gd name="connsiteY127" fmla="*/ 403255 h 672701"/>
              <a:gd name="connsiteX128" fmla="*/ 403240 w 672701"/>
              <a:gd name="connsiteY128" fmla="*/ 336343 h 672701"/>
              <a:gd name="connsiteX129" fmla="*/ 336343 w 672701"/>
              <a:gd name="connsiteY129" fmla="*/ 269461 h 672701"/>
              <a:gd name="connsiteX130" fmla="*/ 336343 w 672701"/>
              <a:gd name="connsiteY130" fmla="*/ 269461 h 672701"/>
              <a:gd name="connsiteX131" fmla="*/ 269447 w 672701"/>
              <a:gd name="connsiteY131" fmla="*/ 336343 h 672701"/>
              <a:gd name="connsiteX132" fmla="*/ 336343 w 672701"/>
              <a:gd name="connsiteY132" fmla="*/ 403255 h 672701"/>
              <a:gd name="connsiteX133" fmla="*/ 403240 w 672701"/>
              <a:gd name="connsiteY133" fmla="*/ 336343 h 672701"/>
              <a:gd name="connsiteX134" fmla="*/ 336343 w 672701"/>
              <a:gd name="connsiteY134" fmla="*/ 269461 h 672701"/>
              <a:gd name="connsiteX135" fmla="*/ 336343 w 672701"/>
              <a:gd name="connsiteY135" fmla="*/ 269461 h 672701"/>
              <a:gd name="connsiteX136" fmla="*/ 269447 w 672701"/>
              <a:gd name="connsiteY136" fmla="*/ 336343 h 672701"/>
              <a:gd name="connsiteX137" fmla="*/ 336343 w 672701"/>
              <a:gd name="connsiteY137" fmla="*/ 403255 h 672701"/>
              <a:gd name="connsiteX138" fmla="*/ 403240 w 672701"/>
              <a:gd name="connsiteY138" fmla="*/ 336343 h 672701"/>
              <a:gd name="connsiteX139" fmla="*/ 336343 w 672701"/>
              <a:gd name="connsiteY139" fmla="*/ 269461 h 672701"/>
              <a:gd name="connsiteX140" fmla="*/ 447789 w 672701"/>
              <a:gd name="connsiteY140" fmla="*/ 160393 h 672701"/>
              <a:gd name="connsiteX141" fmla="*/ 224913 w 672701"/>
              <a:gd name="connsiteY141" fmla="*/ 160393 h 672701"/>
              <a:gd name="connsiteX142" fmla="*/ 160393 w 672701"/>
              <a:gd name="connsiteY142" fmla="*/ 224913 h 672701"/>
              <a:gd name="connsiteX143" fmla="*/ 160393 w 672701"/>
              <a:gd name="connsiteY143" fmla="*/ 447789 h 672701"/>
              <a:gd name="connsiteX144" fmla="*/ 224913 w 672701"/>
              <a:gd name="connsiteY144" fmla="*/ 512309 h 672701"/>
              <a:gd name="connsiteX145" fmla="*/ 447789 w 672701"/>
              <a:gd name="connsiteY145" fmla="*/ 512309 h 672701"/>
              <a:gd name="connsiteX146" fmla="*/ 512309 w 672701"/>
              <a:gd name="connsiteY146" fmla="*/ 447789 h 672701"/>
              <a:gd name="connsiteX147" fmla="*/ 512309 w 672701"/>
              <a:gd name="connsiteY147" fmla="*/ 224913 h 672701"/>
              <a:gd name="connsiteX148" fmla="*/ 447789 w 672701"/>
              <a:gd name="connsiteY148" fmla="*/ 160393 h 672701"/>
              <a:gd name="connsiteX149" fmla="*/ 336343 w 672701"/>
              <a:gd name="connsiteY149" fmla="*/ 452202 h 672701"/>
              <a:gd name="connsiteX150" fmla="*/ 220499 w 672701"/>
              <a:gd name="connsiteY150" fmla="*/ 336343 h 672701"/>
              <a:gd name="connsiteX151" fmla="*/ 336343 w 672701"/>
              <a:gd name="connsiteY151" fmla="*/ 220499 h 672701"/>
              <a:gd name="connsiteX152" fmla="*/ 452202 w 672701"/>
              <a:gd name="connsiteY152" fmla="*/ 336343 h 672701"/>
              <a:gd name="connsiteX153" fmla="*/ 336343 w 672701"/>
              <a:gd name="connsiteY153" fmla="*/ 452202 h 672701"/>
              <a:gd name="connsiteX154" fmla="*/ 455922 w 672701"/>
              <a:gd name="connsiteY154" fmla="*/ 244456 h 672701"/>
              <a:gd name="connsiteX155" fmla="*/ 428511 w 672701"/>
              <a:gd name="connsiteY155" fmla="*/ 217045 h 672701"/>
              <a:gd name="connsiteX156" fmla="*/ 455922 w 672701"/>
              <a:gd name="connsiteY156" fmla="*/ 189634 h 672701"/>
              <a:gd name="connsiteX157" fmla="*/ 483333 w 672701"/>
              <a:gd name="connsiteY157" fmla="*/ 217045 h 672701"/>
              <a:gd name="connsiteX158" fmla="*/ 455922 w 672701"/>
              <a:gd name="connsiteY158" fmla="*/ 244456 h 672701"/>
              <a:gd name="connsiteX159" fmla="*/ 336343 w 672701"/>
              <a:gd name="connsiteY159" fmla="*/ 269461 h 672701"/>
              <a:gd name="connsiteX160" fmla="*/ 269447 w 672701"/>
              <a:gd name="connsiteY160" fmla="*/ 336343 h 672701"/>
              <a:gd name="connsiteX161" fmla="*/ 336343 w 672701"/>
              <a:gd name="connsiteY161" fmla="*/ 403255 h 672701"/>
              <a:gd name="connsiteX162" fmla="*/ 403240 w 672701"/>
              <a:gd name="connsiteY162" fmla="*/ 336343 h 672701"/>
              <a:gd name="connsiteX163" fmla="*/ 336343 w 672701"/>
              <a:gd name="connsiteY163" fmla="*/ 269461 h 672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672701" h="672701">
                <a:moveTo>
                  <a:pt x="336343" y="269461"/>
                </a:moveTo>
                <a:cubicBezTo>
                  <a:pt x="299470" y="269461"/>
                  <a:pt x="269447" y="299470"/>
                  <a:pt x="269447" y="336343"/>
                </a:cubicBezTo>
                <a:cubicBezTo>
                  <a:pt x="269447" y="373231"/>
                  <a:pt x="299470" y="403255"/>
                  <a:pt x="336343" y="403255"/>
                </a:cubicBezTo>
                <a:cubicBezTo>
                  <a:pt x="373231" y="403255"/>
                  <a:pt x="403240" y="373231"/>
                  <a:pt x="403240" y="336343"/>
                </a:cubicBezTo>
                <a:cubicBezTo>
                  <a:pt x="403240" y="299470"/>
                  <a:pt x="373231" y="269461"/>
                  <a:pt x="336343" y="269461"/>
                </a:cubicBezTo>
                <a:close/>
                <a:moveTo>
                  <a:pt x="336343" y="269461"/>
                </a:moveTo>
                <a:cubicBezTo>
                  <a:pt x="299470" y="269461"/>
                  <a:pt x="269447" y="299470"/>
                  <a:pt x="269447" y="336343"/>
                </a:cubicBezTo>
                <a:cubicBezTo>
                  <a:pt x="269447" y="373231"/>
                  <a:pt x="299470" y="403255"/>
                  <a:pt x="336343" y="403255"/>
                </a:cubicBezTo>
                <a:cubicBezTo>
                  <a:pt x="373231" y="403255"/>
                  <a:pt x="403240" y="373231"/>
                  <a:pt x="403240" y="336343"/>
                </a:cubicBezTo>
                <a:cubicBezTo>
                  <a:pt x="403240" y="299470"/>
                  <a:pt x="373231" y="269461"/>
                  <a:pt x="336343" y="269461"/>
                </a:cubicBezTo>
                <a:close/>
                <a:moveTo>
                  <a:pt x="447789" y="160393"/>
                </a:moveTo>
                <a:lnTo>
                  <a:pt x="224913" y="160393"/>
                </a:lnTo>
                <a:cubicBezTo>
                  <a:pt x="189339" y="160393"/>
                  <a:pt x="160393" y="189339"/>
                  <a:pt x="160393" y="224913"/>
                </a:cubicBezTo>
                <a:lnTo>
                  <a:pt x="160393" y="447789"/>
                </a:lnTo>
                <a:cubicBezTo>
                  <a:pt x="160393" y="483363"/>
                  <a:pt x="189339" y="512309"/>
                  <a:pt x="224913" y="512309"/>
                </a:cubicBezTo>
                <a:lnTo>
                  <a:pt x="447789" y="512309"/>
                </a:lnTo>
                <a:cubicBezTo>
                  <a:pt x="483363" y="512309"/>
                  <a:pt x="512309" y="483363"/>
                  <a:pt x="512309" y="447789"/>
                </a:cubicBezTo>
                <a:lnTo>
                  <a:pt x="512309" y="224913"/>
                </a:lnTo>
                <a:cubicBezTo>
                  <a:pt x="512309" y="189339"/>
                  <a:pt x="483363" y="160393"/>
                  <a:pt x="447789" y="160393"/>
                </a:cubicBezTo>
                <a:close/>
                <a:moveTo>
                  <a:pt x="336343" y="452202"/>
                </a:moveTo>
                <a:cubicBezTo>
                  <a:pt x="272473" y="452202"/>
                  <a:pt x="220499" y="400229"/>
                  <a:pt x="220499" y="336343"/>
                </a:cubicBezTo>
                <a:cubicBezTo>
                  <a:pt x="220499" y="272473"/>
                  <a:pt x="272473" y="220499"/>
                  <a:pt x="336343" y="220499"/>
                </a:cubicBezTo>
                <a:cubicBezTo>
                  <a:pt x="400229" y="220499"/>
                  <a:pt x="452202" y="272473"/>
                  <a:pt x="452202" y="336343"/>
                </a:cubicBezTo>
                <a:cubicBezTo>
                  <a:pt x="452202" y="400229"/>
                  <a:pt x="400229" y="452202"/>
                  <a:pt x="336343" y="452202"/>
                </a:cubicBezTo>
                <a:close/>
                <a:moveTo>
                  <a:pt x="455922" y="244456"/>
                </a:moveTo>
                <a:cubicBezTo>
                  <a:pt x="440807" y="244456"/>
                  <a:pt x="428511" y="232160"/>
                  <a:pt x="428511" y="217045"/>
                </a:cubicBezTo>
                <a:cubicBezTo>
                  <a:pt x="428511" y="201930"/>
                  <a:pt x="440807" y="189634"/>
                  <a:pt x="455922" y="189634"/>
                </a:cubicBezTo>
                <a:cubicBezTo>
                  <a:pt x="471037" y="189634"/>
                  <a:pt x="483333" y="201930"/>
                  <a:pt x="483333" y="217045"/>
                </a:cubicBezTo>
                <a:cubicBezTo>
                  <a:pt x="483333" y="232160"/>
                  <a:pt x="471037" y="244456"/>
                  <a:pt x="455922" y="244456"/>
                </a:cubicBezTo>
                <a:close/>
                <a:moveTo>
                  <a:pt x="336343" y="269461"/>
                </a:moveTo>
                <a:cubicBezTo>
                  <a:pt x="299470" y="269461"/>
                  <a:pt x="269447" y="299470"/>
                  <a:pt x="269447" y="336343"/>
                </a:cubicBezTo>
                <a:cubicBezTo>
                  <a:pt x="269447" y="373231"/>
                  <a:pt x="299470" y="403255"/>
                  <a:pt x="336343" y="403255"/>
                </a:cubicBezTo>
                <a:cubicBezTo>
                  <a:pt x="373231" y="403255"/>
                  <a:pt x="403240" y="373231"/>
                  <a:pt x="403240" y="336343"/>
                </a:cubicBezTo>
                <a:cubicBezTo>
                  <a:pt x="403240" y="299470"/>
                  <a:pt x="373231" y="269461"/>
                  <a:pt x="336343" y="269461"/>
                </a:cubicBezTo>
                <a:close/>
                <a:moveTo>
                  <a:pt x="447789" y="160393"/>
                </a:moveTo>
                <a:lnTo>
                  <a:pt x="224913" y="160393"/>
                </a:lnTo>
                <a:cubicBezTo>
                  <a:pt x="189339" y="160393"/>
                  <a:pt x="160393" y="189339"/>
                  <a:pt x="160393" y="224913"/>
                </a:cubicBezTo>
                <a:lnTo>
                  <a:pt x="160393" y="447789"/>
                </a:lnTo>
                <a:cubicBezTo>
                  <a:pt x="160393" y="483363"/>
                  <a:pt x="189339" y="512309"/>
                  <a:pt x="224913" y="512309"/>
                </a:cubicBezTo>
                <a:lnTo>
                  <a:pt x="447789" y="512309"/>
                </a:lnTo>
                <a:cubicBezTo>
                  <a:pt x="483363" y="512309"/>
                  <a:pt x="512309" y="483363"/>
                  <a:pt x="512309" y="447789"/>
                </a:cubicBezTo>
                <a:lnTo>
                  <a:pt x="512309" y="224913"/>
                </a:lnTo>
                <a:cubicBezTo>
                  <a:pt x="512309" y="189339"/>
                  <a:pt x="483363" y="160393"/>
                  <a:pt x="447789" y="160393"/>
                </a:cubicBezTo>
                <a:close/>
                <a:moveTo>
                  <a:pt x="336343" y="452202"/>
                </a:moveTo>
                <a:cubicBezTo>
                  <a:pt x="272473" y="452202"/>
                  <a:pt x="220499" y="400229"/>
                  <a:pt x="220499" y="336343"/>
                </a:cubicBezTo>
                <a:cubicBezTo>
                  <a:pt x="220499" y="272473"/>
                  <a:pt x="272473" y="220499"/>
                  <a:pt x="336343" y="220499"/>
                </a:cubicBezTo>
                <a:cubicBezTo>
                  <a:pt x="400229" y="220499"/>
                  <a:pt x="452202" y="272473"/>
                  <a:pt x="452202" y="336343"/>
                </a:cubicBezTo>
                <a:cubicBezTo>
                  <a:pt x="452202" y="400229"/>
                  <a:pt x="400229" y="452202"/>
                  <a:pt x="336343" y="452202"/>
                </a:cubicBezTo>
                <a:close/>
                <a:moveTo>
                  <a:pt x="455922" y="244456"/>
                </a:moveTo>
                <a:cubicBezTo>
                  <a:pt x="440807" y="244456"/>
                  <a:pt x="428511" y="232160"/>
                  <a:pt x="428511" y="217045"/>
                </a:cubicBezTo>
                <a:cubicBezTo>
                  <a:pt x="428511" y="201930"/>
                  <a:pt x="440807" y="189634"/>
                  <a:pt x="455922" y="189634"/>
                </a:cubicBezTo>
                <a:cubicBezTo>
                  <a:pt x="471037" y="189634"/>
                  <a:pt x="483333" y="201930"/>
                  <a:pt x="483333" y="217045"/>
                </a:cubicBezTo>
                <a:cubicBezTo>
                  <a:pt x="483333" y="232160"/>
                  <a:pt x="471037" y="244456"/>
                  <a:pt x="455922" y="244456"/>
                </a:cubicBezTo>
                <a:close/>
                <a:moveTo>
                  <a:pt x="336343" y="269461"/>
                </a:moveTo>
                <a:cubicBezTo>
                  <a:pt x="299470" y="269461"/>
                  <a:pt x="269447" y="299470"/>
                  <a:pt x="269447" y="336343"/>
                </a:cubicBezTo>
                <a:cubicBezTo>
                  <a:pt x="269447" y="373231"/>
                  <a:pt x="299470" y="403255"/>
                  <a:pt x="336343" y="403255"/>
                </a:cubicBezTo>
                <a:cubicBezTo>
                  <a:pt x="373231" y="403255"/>
                  <a:pt x="403240" y="373231"/>
                  <a:pt x="403240" y="336343"/>
                </a:cubicBezTo>
                <a:cubicBezTo>
                  <a:pt x="403240" y="299470"/>
                  <a:pt x="373231" y="269461"/>
                  <a:pt x="336343" y="269461"/>
                </a:cubicBezTo>
                <a:close/>
                <a:moveTo>
                  <a:pt x="0" y="0"/>
                </a:moveTo>
                <a:lnTo>
                  <a:pt x="0" y="672702"/>
                </a:lnTo>
                <a:lnTo>
                  <a:pt x="672702" y="672702"/>
                </a:lnTo>
                <a:lnTo>
                  <a:pt x="672702" y="0"/>
                </a:lnTo>
                <a:lnTo>
                  <a:pt x="0" y="0"/>
                </a:lnTo>
                <a:close/>
                <a:moveTo>
                  <a:pt x="561256" y="447789"/>
                </a:moveTo>
                <a:cubicBezTo>
                  <a:pt x="561256" y="510360"/>
                  <a:pt x="510360" y="561256"/>
                  <a:pt x="447789" y="561256"/>
                </a:cubicBezTo>
                <a:lnTo>
                  <a:pt x="224913" y="561256"/>
                </a:lnTo>
                <a:cubicBezTo>
                  <a:pt x="162341" y="561256"/>
                  <a:pt x="111445" y="510360"/>
                  <a:pt x="111445" y="447789"/>
                </a:cubicBezTo>
                <a:lnTo>
                  <a:pt x="111445" y="224913"/>
                </a:lnTo>
                <a:cubicBezTo>
                  <a:pt x="111445" y="162341"/>
                  <a:pt x="162341" y="111445"/>
                  <a:pt x="224913" y="111445"/>
                </a:cubicBezTo>
                <a:lnTo>
                  <a:pt x="447789" y="111445"/>
                </a:lnTo>
                <a:cubicBezTo>
                  <a:pt x="510360" y="111445"/>
                  <a:pt x="561256" y="162341"/>
                  <a:pt x="561256" y="224913"/>
                </a:cubicBezTo>
                <a:lnTo>
                  <a:pt x="561256" y="447789"/>
                </a:lnTo>
                <a:close/>
                <a:moveTo>
                  <a:pt x="447789" y="160393"/>
                </a:moveTo>
                <a:lnTo>
                  <a:pt x="224913" y="160393"/>
                </a:lnTo>
                <a:cubicBezTo>
                  <a:pt x="189339" y="160393"/>
                  <a:pt x="160393" y="189339"/>
                  <a:pt x="160393" y="224913"/>
                </a:cubicBezTo>
                <a:lnTo>
                  <a:pt x="160393" y="447789"/>
                </a:lnTo>
                <a:cubicBezTo>
                  <a:pt x="160393" y="483363"/>
                  <a:pt x="189339" y="512309"/>
                  <a:pt x="224913" y="512309"/>
                </a:cubicBezTo>
                <a:lnTo>
                  <a:pt x="447789" y="512309"/>
                </a:lnTo>
                <a:cubicBezTo>
                  <a:pt x="483363" y="512309"/>
                  <a:pt x="512309" y="483363"/>
                  <a:pt x="512309" y="447789"/>
                </a:cubicBezTo>
                <a:lnTo>
                  <a:pt x="512309" y="224913"/>
                </a:lnTo>
                <a:cubicBezTo>
                  <a:pt x="512309" y="189339"/>
                  <a:pt x="483363" y="160393"/>
                  <a:pt x="447789" y="160393"/>
                </a:cubicBezTo>
                <a:close/>
                <a:moveTo>
                  <a:pt x="336343" y="452202"/>
                </a:moveTo>
                <a:cubicBezTo>
                  <a:pt x="272473" y="452202"/>
                  <a:pt x="220499" y="400229"/>
                  <a:pt x="220499" y="336343"/>
                </a:cubicBezTo>
                <a:cubicBezTo>
                  <a:pt x="220499" y="272473"/>
                  <a:pt x="272473" y="220499"/>
                  <a:pt x="336343" y="220499"/>
                </a:cubicBezTo>
                <a:cubicBezTo>
                  <a:pt x="400229" y="220499"/>
                  <a:pt x="452202" y="272473"/>
                  <a:pt x="452202" y="336343"/>
                </a:cubicBezTo>
                <a:cubicBezTo>
                  <a:pt x="452202" y="400229"/>
                  <a:pt x="400229" y="452202"/>
                  <a:pt x="336343" y="452202"/>
                </a:cubicBezTo>
                <a:close/>
                <a:moveTo>
                  <a:pt x="455922" y="244456"/>
                </a:moveTo>
                <a:cubicBezTo>
                  <a:pt x="440807" y="244456"/>
                  <a:pt x="428511" y="232160"/>
                  <a:pt x="428511" y="217045"/>
                </a:cubicBezTo>
                <a:cubicBezTo>
                  <a:pt x="428511" y="201930"/>
                  <a:pt x="440807" y="189634"/>
                  <a:pt x="455922" y="189634"/>
                </a:cubicBezTo>
                <a:cubicBezTo>
                  <a:pt x="471037" y="189634"/>
                  <a:pt x="483333" y="201930"/>
                  <a:pt x="483333" y="217045"/>
                </a:cubicBezTo>
                <a:cubicBezTo>
                  <a:pt x="483333" y="232160"/>
                  <a:pt x="471037" y="244456"/>
                  <a:pt x="455922" y="244456"/>
                </a:cubicBezTo>
                <a:close/>
                <a:moveTo>
                  <a:pt x="336343" y="269461"/>
                </a:moveTo>
                <a:cubicBezTo>
                  <a:pt x="299470" y="269461"/>
                  <a:pt x="269447" y="299470"/>
                  <a:pt x="269447" y="336343"/>
                </a:cubicBezTo>
                <a:cubicBezTo>
                  <a:pt x="269447" y="373231"/>
                  <a:pt x="299470" y="403255"/>
                  <a:pt x="336343" y="403255"/>
                </a:cubicBezTo>
                <a:cubicBezTo>
                  <a:pt x="373231" y="403255"/>
                  <a:pt x="403240" y="373231"/>
                  <a:pt x="403240" y="336343"/>
                </a:cubicBezTo>
                <a:cubicBezTo>
                  <a:pt x="403240" y="299470"/>
                  <a:pt x="373231" y="269461"/>
                  <a:pt x="336343" y="269461"/>
                </a:cubicBezTo>
                <a:close/>
                <a:moveTo>
                  <a:pt x="336343" y="269461"/>
                </a:moveTo>
                <a:cubicBezTo>
                  <a:pt x="299470" y="269461"/>
                  <a:pt x="269447" y="299470"/>
                  <a:pt x="269447" y="336343"/>
                </a:cubicBezTo>
                <a:cubicBezTo>
                  <a:pt x="269447" y="373231"/>
                  <a:pt x="299470" y="403255"/>
                  <a:pt x="336343" y="403255"/>
                </a:cubicBezTo>
                <a:cubicBezTo>
                  <a:pt x="373231" y="403255"/>
                  <a:pt x="403240" y="373231"/>
                  <a:pt x="403240" y="336343"/>
                </a:cubicBezTo>
                <a:cubicBezTo>
                  <a:pt x="403240" y="299470"/>
                  <a:pt x="373231" y="269461"/>
                  <a:pt x="336343" y="269461"/>
                </a:cubicBezTo>
                <a:close/>
                <a:moveTo>
                  <a:pt x="336343" y="269461"/>
                </a:moveTo>
                <a:cubicBezTo>
                  <a:pt x="299470" y="269461"/>
                  <a:pt x="269447" y="299470"/>
                  <a:pt x="269447" y="336343"/>
                </a:cubicBezTo>
                <a:cubicBezTo>
                  <a:pt x="269447" y="373231"/>
                  <a:pt x="299470" y="403255"/>
                  <a:pt x="336343" y="403255"/>
                </a:cubicBezTo>
                <a:cubicBezTo>
                  <a:pt x="373231" y="403255"/>
                  <a:pt x="403240" y="373231"/>
                  <a:pt x="403240" y="336343"/>
                </a:cubicBezTo>
                <a:cubicBezTo>
                  <a:pt x="403240" y="299470"/>
                  <a:pt x="373231" y="269461"/>
                  <a:pt x="336343" y="269461"/>
                </a:cubicBezTo>
                <a:close/>
                <a:moveTo>
                  <a:pt x="447789" y="160393"/>
                </a:moveTo>
                <a:lnTo>
                  <a:pt x="224913" y="160393"/>
                </a:lnTo>
                <a:cubicBezTo>
                  <a:pt x="189339" y="160393"/>
                  <a:pt x="160393" y="189339"/>
                  <a:pt x="160393" y="224913"/>
                </a:cubicBezTo>
                <a:lnTo>
                  <a:pt x="160393" y="447789"/>
                </a:lnTo>
                <a:cubicBezTo>
                  <a:pt x="160393" y="483363"/>
                  <a:pt x="189339" y="512309"/>
                  <a:pt x="224913" y="512309"/>
                </a:cubicBezTo>
                <a:lnTo>
                  <a:pt x="447789" y="512309"/>
                </a:lnTo>
                <a:cubicBezTo>
                  <a:pt x="483363" y="512309"/>
                  <a:pt x="512309" y="483363"/>
                  <a:pt x="512309" y="447789"/>
                </a:cubicBezTo>
                <a:lnTo>
                  <a:pt x="512309" y="224913"/>
                </a:lnTo>
                <a:cubicBezTo>
                  <a:pt x="512309" y="189339"/>
                  <a:pt x="483363" y="160393"/>
                  <a:pt x="447789" y="160393"/>
                </a:cubicBezTo>
                <a:close/>
                <a:moveTo>
                  <a:pt x="336343" y="452202"/>
                </a:moveTo>
                <a:cubicBezTo>
                  <a:pt x="272473" y="452202"/>
                  <a:pt x="220499" y="400229"/>
                  <a:pt x="220499" y="336343"/>
                </a:cubicBezTo>
                <a:cubicBezTo>
                  <a:pt x="220499" y="272473"/>
                  <a:pt x="272473" y="220499"/>
                  <a:pt x="336343" y="220499"/>
                </a:cubicBezTo>
                <a:cubicBezTo>
                  <a:pt x="400229" y="220499"/>
                  <a:pt x="452202" y="272473"/>
                  <a:pt x="452202" y="336343"/>
                </a:cubicBezTo>
                <a:cubicBezTo>
                  <a:pt x="452202" y="400229"/>
                  <a:pt x="400229" y="452202"/>
                  <a:pt x="336343" y="452202"/>
                </a:cubicBezTo>
                <a:close/>
                <a:moveTo>
                  <a:pt x="455922" y="244456"/>
                </a:moveTo>
                <a:cubicBezTo>
                  <a:pt x="440807" y="244456"/>
                  <a:pt x="428511" y="232160"/>
                  <a:pt x="428511" y="217045"/>
                </a:cubicBezTo>
                <a:cubicBezTo>
                  <a:pt x="428511" y="201930"/>
                  <a:pt x="440807" y="189634"/>
                  <a:pt x="455922" y="189634"/>
                </a:cubicBezTo>
                <a:cubicBezTo>
                  <a:pt x="471037" y="189634"/>
                  <a:pt x="483333" y="201930"/>
                  <a:pt x="483333" y="217045"/>
                </a:cubicBezTo>
                <a:cubicBezTo>
                  <a:pt x="483333" y="232160"/>
                  <a:pt x="471037" y="244456"/>
                  <a:pt x="455922" y="244456"/>
                </a:cubicBezTo>
                <a:close/>
                <a:moveTo>
                  <a:pt x="336343" y="269461"/>
                </a:moveTo>
                <a:cubicBezTo>
                  <a:pt x="299470" y="269461"/>
                  <a:pt x="269447" y="299470"/>
                  <a:pt x="269447" y="336343"/>
                </a:cubicBezTo>
                <a:cubicBezTo>
                  <a:pt x="269447" y="373231"/>
                  <a:pt x="299470" y="403255"/>
                  <a:pt x="336343" y="403255"/>
                </a:cubicBezTo>
                <a:cubicBezTo>
                  <a:pt x="373231" y="403255"/>
                  <a:pt x="403240" y="373231"/>
                  <a:pt x="403240" y="336343"/>
                </a:cubicBezTo>
                <a:cubicBezTo>
                  <a:pt x="403240" y="299470"/>
                  <a:pt x="373231" y="269461"/>
                  <a:pt x="336343" y="269461"/>
                </a:cubicBezTo>
                <a:close/>
                <a:moveTo>
                  <a:pt x="336343" y="269461"/>
                </a:moveTo>
                <a:cubicBezTo>
                  <a:pt x="299470" y="269461"/>
                  <a:pt x="269447" y="299470"/>
                  <a:pt x="269447" y="336343"/>
                </a:cubicBezTo>
                <a:cubicBezTo>
                  <a:pt x="269447" y="373231"/>
                  <a:pt x="299470" y="403255"/>
                  <a:pt x="336343" y="403255"/>
                </a:cubicBezTo>
                <a:cubicBezTo>
                  <a:pt x="373231" y="403255"/>
                  <a:pt x="403240" y="373231"/>
                  <a:pt x="403240" y="336343"/>
                </a:cubicBezTo>
                <a:cubicBezTo>
                  <a:pt x="403240" y="299470"/>
                  <a:pt x="373231" y="269461"/>
                  <a:pt x="336343" y="269461"/>
                </a:cubicBezTo>
                <a:close/>
                <a:moveTo>
                  <a:pt x="336343" y="269461"/>
                </a:moveTo>
                <a:cubicBezTo>
                  <a:pt x="299470" y="269461"/>
                  <a:pt x="269447" y="299470"/>
                  <a:pt x="269447" y="336343"/>
                </a:cubicBezTo>
                <a:cubicBezTo>
                  <a:pt x="269447" y="373231"/>
                  <a:pt x="299470" y="403255"/>
                  <a:pt x="336343" y="403255"/>
                </a:cubicBezTo>
                <a:cubicBezTo>
                  <a:pt x="373231" y="403255"/>
                  <a:pt x="403240" y="373231"/>
                  <a:pt x="403240" y="336343"/>
                </a:cubicBezTo>
                <a:cubicBezTo>
                  <a:pt x="403240" y="299470"/>
                  <a:pt x="373231" y="269461"/>
                  <a:pt x="336343" y="269461"/>
                </a:cubicBezTo>
                <a:close/>
                <a:moveTo>
                  <a:pt x="447789" y="160393"/>
                </a:moveTo>
                <a:lnTo>
                  <a:pt x="224913" y="160393"/>
                </a:lnTo>
                <a:cubicBezTo>
                  <a:pt x="189339" y="160393"/>
                  <a:pt x="160393" y="189339"/>
                  <a:pt x="160393" y="224913"/>
                </a:cubicBezTo>
                <a:lnTo>
                  <a:pt x="160393" y="447789"/>
                </a:lnTo>
                <a:cubicBezTo>
                  <a:pt x="160393" y="483363"/>
                  <a:pt x="189339" y="512309"/>
                  <a:pt x="224913" y="512309"/>
                </a:cubicBezTo>
                <a:lnTo>
                  <a:pt x="447789" y="512309"/>
                </a:lnTo>
                <a:cubicBezTo>
                  <a:pt x="483363" y="512309"/>
                  <a:pt x="512309" y="483363"/>
                  <a:pt x="512309" y="447789"/>
                </a:cubicBezTo>
                <a:lnTo>
                  <a:pt x="512309" y="224913"/>
                </a:lnTo>
                <a:cubicBezTo>
                  <a:pt x="512309" y="189339"/>
                  <a:pt x="483363" y="160393"/>
                  <a:pt x="447789" y="160393"/>
                </a:cubicBezTo>
                <a:close/>
                <a:moveTo>
                  <a:pt x="336343" y="452202"/>
                </a:moveTo>
                <a:cubicBezTo>
                  <a:pt x="272473" y="452202"/>
                  <a:pt x="220499" y="400229"/>
                  <a:pt x="220499" y="336343"/>
                </a:cubicBezTo>
                <a:cubicBezTo>
                  <a:pt x="220499" y="272473"/>
                  <a:pt x="272473" y="220499"/>
                  <a:pt x="336343" y="220499"/>
                </a:cubicBezTo>
                <a:cubicBezTo>
                  <a:pt x="400229" y="220499"/>
                  <a:pt x="452202" y="272473"/>
                  <a:pt x="452202" y="336343"/>
                </a:cubicBezTo>
                <a:cubicBezTo>
                  <a:pt x="452202" y="400229"/>
                  <a:pt x="400229" y="452202"/>
                  <a:pt x="336343" y="452202"/>
                </a:cubicBezTo>
                <a:close/>
                <a:moveTo>
                  <a:pt x="455922" y="244456"/>
                </a:moveTo>
                <a:cubicBezTo>
                  <a:pt x="440807" y="244456"/>
                  <a:pt x="428511" y="232160"/>
                  <a:pt x="428511" y="217045"/>
                </a:cubicBezTo>
                <a:cubicBezTo>
                  <a:pt x="428511" y="201930"/>
                  <a:pt x="440807" y="189634"/>
                  <a:pt x="455922" y="189634"/>
                </a:cubicBezTo>
                <a:cubicBezTo>
                  <a:pt x="471037" y="189634"/>
                  <a:pt x="483333" y="201930"/>
                  <a:pt x="483333" y="217045"/>
                </a:cubicBezTo>
                <a:cubicBezTo>
                  <a:pt x="483333" y="232160"/>
                  <a:pt x="471037" y="244456"/>
                  <a:pt x="455922" y="244456"/>
                </a:cubicBezTo>
                <a:close/>
                <a:moveTo>
                  <a:pt x="336343" y="269461"/>
                </a:moveTo>
                <a:cubicBezTo>
                  <a:pt x="299470" y="269461"/>
                  <a:pt x="269447" y="299470"/>
                  <a:pt x="269447" y="336343"/>
                </a:cubicBezTo>
                <a:cubicBezTo>
                  <a:pt x="269447" y="373231"/>
                  <a:pt x="299470" y="403255"/>
                  <a:pt x="336343" y="403255"/>
                </a:cubicBezTo>
                <a:cubicBezTo>
                  <a:pt x="373231" y="403255"/>
                  <a:pt x="403240" y="373231"/>
                  <a:pt x="403240" y="336343"/>
                </a:cubicBezTo>
                <a:cubicBezTo>
                  <a:pt x="403240" y="299470"/>
                  <a:pt x="373231" y="269461"/>
                  <a:pt x="336343" y="269461"/>
                </a:cubicBezTo>
                <a:close/>
              </a:path>
            </a:pathLst>
          </a:custGeom>
          <a:solidFill>
            <a:schemeClr val="bg1"/>
          </a:solidFill>
          <a:ln w="14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6">
            <a:hlinkClick r:id="rId7"/>
            <a:extLst>
              <a:ext uri="{FF2B5EF4-FFF2-40B4-BE49-F238E27FC236}">
                <a16:creationId xmlns:a16="http://schemas.microsoft.com/office/drawing/2014/main" id="{FF3ACE3B-7248-194F-B7A3-B682990DD26C}"/>
              </a:ext>
            </a:extLst>
          </p:cNvPr>
          <p:cNvSpPr>
            <a:spLocks noChangeAspect="1"/>
          </p:cNvSpPr>
          <p:nvPr/>
        </p:nvSpPr>
        <p:spPr>
          <a:xfrm>
            <a:off x="7895657" y="4415254"/>
            <a:ext cx="392659" cy="392659"/>
          </a:xfrm>
          <a:custGeom>
            <a:avLst/>
            <a:gdLst>
              <a:gd name="connsiteX0" fmla="*/ 0 w 676400"/>
              <a:gd name="connsiteY0" fmla="*/ 0 h 676400"/>
              <a:gd name="connsiteX1" fmla="*/ 0 w 676400"/>
              <a:gd name="connsiteY1" fmla="*/ 676401 h 676400"/>
              <a:gd name="connsiteX2" fmla="*/ 676401 w 676400"/>
              <a:gd name="connsiteY2" fmla="*/ 676401 h 676400"/>
              <a:gd name="connsiteX3" fmla="*/ 676401 w 676400"/>
              <a:gd name="connsiteY3" fmla="*/ 0 h 676400"/>
              <a:gd name="connsiteX4" fmla="*/ 0 w 676400"/>
              <a:gd name="connsiteY4" fmla="*/ 0 h 676400"/>
              <a:gd name="connsiteX5" fmla="*/ 536202 w 676400"/>
              <a:gd name="connsiteY5" fmla="*/ 243327 h 676400"/>
              <a:gd name="connsiteX6" fmla="*/ 536441 w 676400"/>
              <a:gd name="connsiteY6" fmla="*/ 255301 h 676400"/>
              <a:gd name="connsiteX7" fmla="*/ 245269 w 676400"/>
              <a:gd name="connsiteY7" fmla="*/ 546473 h 676400"/>
              <a:gd name="connsiteX8" fmla="*/ 89612 w 676400"/>
              <a:gd name="connsiteY8" fmla="*/ 501400 h 676400"/>
              <a:gd name="connsiteX9" fmla="*/ 89582 w 676400"/>
              <a:gd name="connsiteY9" fmla="*/ 501396 h 676400"/>
              <a:gd name="connsiteX10" fmla="*/ 89612 w 676400"/>
              <a:gd name="connsiteY10" fmla="*/ 501400 h 676400"/>
              <a:gd name="connsiteX11" fmla="*/ 89612 w 676400"/>
              <a:gd name="connsiteY11" fmla="*/ 501400 h 676400"/>
              <a:gd name="connsiteX12" fmla="*/ 239606 w 676400"/>
              <a:gd name="connsiteY12" fmla="*/ 458525 h 676400"/>
              <a:gd name="connsiteX13" fmla="*/ 145699 w 676400"/>
              <a:gd name="connsiteY13" fmla="*/ 387168 h 676400"/>
              <a:gd name="connsiteX14" fmla="*/ 190772 w 676400"/>
              <a:gd name="connsiteY14" fmla="*/ 385280 h 676400"/>
              <a:gd name="connsiteX15" fmla="*/ 110020 w 676400"/>
              <a:gd name="connsiteY15" fmla="*/ 283866 h 676400"/>
              <a:gd name="connsiteX16" fmla="*/ 154150 w 676400"/>
              <a:gd name="connsiteY16" fmla="*/ 297022 h 676400"/>
              <a:gd name="connsiteX17" fmla="*/ 125049 w 676400"/>
              <a:gd name="connsiteY17" fmla="*/ 161803 h 676400"/>
              <a:gd name="connsiteX18" fmla="*/ 334752 w 676400"/>
              <a:gd name="connsiteY18" fmla="*/ 267809 h 676400"/>
              <a:gd name="connsiteX19" fmla="*/ 332104 w 676400"/>
              <a:gd name="connsiteY19" fmla="*/ 244668 h 676400"/>
              <a:gd name="connsiteX20" fmla="*/ 434279 w 676400"/>
              <a:gd name="connsiteY20" fmla="*/ 142550 h 676400"/>
              <a:gd name="connsiteX21" fmla="*/ 508860 w 676400"/>
              <a:gd name="connsiteY21" fmla="*/ 174876 h 676400"/>
              <a:gd name="connsiteX22" fmla="*/ 523833 w 676400"/>
              <a:gd name="connsiteY22" fmla="*/ 170270 h 676400"/>
              <a:gd name="connsiteX23" fmla="*/ 573428 w 676400"/>
              <a:gd name="connsiteY23" fmla="*/ 149592 h 676400"/>
              <a:gd name="connsiteX24" fmla="*/ 528974 w 676400"/>
              <a:gd name="connsiteY24" fmla="*/ 206299 h 676400"/>
              <a:gd name="connsiteX25" fmla="*/ 528820 w 676400"/>
              <a:gd name="connsiteY25" fmla="*/ 206397 h 676400"/>
              <a:gd name="connsiteX26" fmla="*/ 529002 w 676400"/>
              <a:gd name="connsiteY26" fmla="*/ 206384 h 676400"/>
              <a:gd name="connsiteX27" fmla="*/ 586809 w 676400"/>
              <a:gd name="connsiteY27" fmla="*/ 191383 h 676400"/>
              <a:gd name="connsiteX28" fmla="*/ 536202 w 676400"/>
              <a:gd name="connsiteY28" fmla="*/ 243327 h 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76400" h="676400">
                <a:moveTo>
                  <a:pt x="0" y="0"/>
                </a:moveTo>
                <a:lnTo>
                  <a:pt x="0" y="676401"/>
                </a:lnTo>
                <a:lnTo>
                  <a:pt x="676401" y="676401"/>
                </a:lnTo>
                <a:lnTo>
                  <a:pt x="676401" y="0"/>
                </a:lnTo>
                <a:lnTo>
                  <a:pt x="0" y="0"/>
                </a:lnTo>
                <a:close/>
                <a:moveTo>
                  <a:pt x="536202" y="243327"/>
                </a:moveTo>
                <a:cubicBezTo>
                  <a:pt x="536357" y="247299"/>
                  <a:pt x="536441" y="251286"/>
                  <a:pt x="536441" y="255301"/>
                </a:cubicBezTo>
                <a:cubicBezTo>
                  <a:pt x="536441" y="416098"/>
                  <a:pt x="406082" y="546473"/>
                  <a:pt x="245269" y="546473"/>
                </a:cubicBezTo>
                <a:cubicBezTo>
                  <a:pt x="188026" y="546473"/>
                  <a:pt x="134628" y="529951"/>
                  <a:pt x="89612" y="501400"/>
                </a:cubicBezTo>
                <a:cubicBezTo>
                  <a:pt x="89602" y="501399"/>
                  <a:pt x="89591" y="501398"/>
                  <a:pt x="89582" y="501396"/>
                </a:cubicBezTo>
                <a:lnTo>
                  <a:pt x="89612" y="501400"/>
                </a:lnTo>
                <a:cubicBezTo>
                  <a:pt x="89612" y="501400"/>
                  <a:pt x="89612" y="501400"/>
                  <a:pt x="89612" y="501400"/>
                </a:cubicBezTo>
                <a:cubicBezTo>
                  <a:pt x="177615" y="514525"/>
                  <a:pt x="239606" y="458525"/>
                  <a:pt x="239606" y="458525"/>
                </a:cubicBezTo>
                <a:cubicBezTo>
                  <a:pt x="161193" y="452426"/>
                  <a:pt x="145699" y="387168"/>
                  <a:pt x="145699" y="387168"/>
                </a:cubicBezTo>
                <a:cubicBezTo>
                  <a:pt x="173405" y="391858"/>
                  <a:pt x="190772" y="385280"/>
                  <a:pt x="190772" y="385280"/>
                </a:cubicBezTo>
                <a:cubicBezTo>
                  <a:pt x="102513" y="364632"/>
                  <a:pt x="110020" y="283866"/>
                  <a:pt x="110020" y="283866"/>
                </a:cubicBezTo>
                <a:cubicBezTo>
                  <a:pt x="130458" y="296078"/>
                  <a:pt x="154150" y="297022"/>
                  <a:pt x="154150" y="297022"/>
                </a:cubicBezTo>
                <a:cubicBezTo>
                  <a:pt x="76216" y="228469"/>
                  <a:pt x="125049" y="161803"/>
                  <a:pt x="125049" y="161803"/>
                </a:cubicBezTo>
                <a:cubicBezTo>
                  <a:pt x="206758" y="260752"/>
                  <a:pt x="326865" y="267484"/>
                  <a:pt x="334752" y="267809"/>
                </a:cubicBezTo>
                <a:cubicBezTo>
                  <a:pt x="333020" y="260372"/>
                  <a:pt x="332104" y="252626"/>
                  <a:pt x="332104" y="244668"/>
                </a:cubicBezTo>
                <a:cubicBezTo>
                  <a:pt x="332104" y="188271"/>
                  <a:pt x="377838" y="142550"/>
                  <a:pt x="434279" y="142550"/>
                </a:cubicBezTo>
                <a:cubicBezTo>
                  <a:pt x="463703" y="142550"/>
                  <a:pt x="490211" y="154972"/>
                  <a:pt x="508860" y="174876"/>
                </a:cubicBezTo>
                <a:cubicBezTo>
                  <a:pt x="514030" y="173426"/>
                  <a:pt x="519043" y="171861"/>
                  <a:pt x="523833" y="170270"/>
                </a:cubicBezTo>
                <a:cubicBezTo>
                  <a:pt x="552765" y="160621"/>
                  <a:pt x="573428" y="149592"/>
                  <a:pt x="573428" y="149592"/>
                </a:cubicBezTo>
                <a:cubicBezTo>
                  <a:pt x="568442" y="179468"/>
                  <a:pt x="531609" y="204539"/>
                  <a:pt x="528974" y="206299"/>
                </a:cubicBezTo>
                <a:cubicBezTo>
                  <a:pt x="528876" y="206369"/>
                  <a:pt x="528820" y="206397"/>
                  <a:pt x="528820" y="206397"/>
                </a:cubicBezTo>
                <a:cubicBezTo>
                  <a:pt x="528876" y="206397"/>
                  <a:pt x="528946" y="206384"/>
                  <a:pt x="529002" y="206384"/>
                </a:cubicBezTo>
                <a:cubicBezTo>
                  <a:pt x="557596" y="203524"/>
                  <a:pt x="586809" y="191383"/>
                  <a:pt x="586809" y="191383"/>
                </a:cubicBezTo>
                <a:cubicBezTo>
                  <a:pt x="577993" y="209916"/>
                  <a:pt x="542019" y="238749"/>
                  <a:pt x="536202" y="243327"/>
                </a:cubicBezTo>
                <a:close/>
              </a:path>
            </a:pathLst>
          </a:custGeom>
          <a:solidFill>
            <a:schemeClr val="bg1"/>
          </a:solidFill>
          <a:ln w="14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aphic 9">
            <a:extLst>
              <a:ext uri="{FF2B5EF4-FFF2-40B4-BE49-F238E27FC236}">
                <a16:creationId xmlns:a16="http://schemas.microsoft.com/office/drawing/2014/main" id="{DD80527E-8C65-E547-8C0D-0CD61639D7C9}"/>
              </a:ext>
            </a:extLst>
          </p:cNvPr>
          <p:cNvGrpSpPr>
            <a:grpSpLocks noChangeAspect="1"/>
          </p:cNvGrpSpPr>
          <p:nvPr/>
        </p:nvGrpSpPr>
        <p:grpSpPr>
          <a:xfrm>
            <a:off x="9759080" y="4415254"/>
            <a:ext cx="392659" cy="392659"/>
            <a:chOff x="9704191" y="1219200"/>
            <a:chExt cx="672702" cy="672702"/>
          </a:xfrm>
          <a:solidFill>
            <a:schemeClr val="bg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8E6296C-F836-FF45-8939-DA83380497ED}"/>
                </a:ext>
              </a:extLst>
            </p:cNvPr>
            <p:cNvSpPr/>
            <p:nvPr/>
          </p:nvSpPr>
          <p:spPr>
            <a:xfrm>
              <a:off x="9954926" y="1618017"/>
              <a:ext cx="69162" cy="134517"/>
            </a:xfrm>
            <a:custGeom>
              <a:avLst/>
              <a:gdLst>
                <a:gd name="connsiteX0" fmla="*/ 45073 w 69162"/>
                <a:gd name="connsiteY0" fmla="*/ 98780 h 134517"/>
                <a:gd name="connsiteX1" fmla="*/ 44615 w 69162"/>
                <a:gd name="connsiteY1" fmla="*/ 101216 h 134517"/>
                <a:gd name="connsiteX2" fmla="*/ 32983 w 69162"/>
                <a:gd name="connsiteY2" fmla="*/ 110323 h 134517"/>
                <a:gd name="connsiteX3" fmla="*/ 24540 w 69162"/>
                <a:gd name="connsiteY3" fmla="*/ 105615 h 134517"/>
                <a:gd name="connsiteX4" fmla="*/ 24171 w 69162"/>
                <a:gd name="connsiteY4" fmla="*/ 100301 h 134517"/>
                <a:gd name="connsiteX5" fmla="*/ 24023 w 69162"/>
                <a:gd name="connsiteY5" fmla="*/ 207 h 134517"/>
                <a:gd name="connsiteX6" fmla="*/ 7 w 69162"/>
                <a:gd name="connsiteY6" fmla="*/ 207 h 134517"/>
                <a:gd name="connsiteX7" fmla="*/ 37 w 69162"/>
                <a:gd name="connsiteY7" fmla="*/ 111637 h 134517"/>
                <a:gd name="connsiteX8" fmla="*/ 2531 w 69162"/>
                <a:gd name="connsiteY8" fmla="*/ 125527 h 134517"/>
                <a:gd name="connsiteX9" fmla="*/ 13440 w 69162"/>
                <a:gd name="connsiteY9" fmla="*/ 134207 h 134517"/>
                <a:gd name="connsiteX10" fmla="*/ 24717 w 69162"/>
                <a:gd name="connsiteY10" fmla="*/ 133188 h 134517"/>
                <a:gd name="connsiteX11" fmla="*/ 43272 w 69162"/>
                <a:gd name="connsiteY11" fmla="*/ 119889 h 134517"/>
                <a:gd name="connsiteX12" fmla="*/ 45087 w 69162"/>
                <a:gd name="connsiteY12" fmla="*/ 117940 h 134517"/>
                <a:gd name="connsiteX13" fmla="*/ 45087 w 69162"/>
                <a:gd name="connsiteY13" fmla="*/ 132524 h 134517"/>
                <a:gd name="connsiteX14" fmla="*/ 69162 w 69162"/>
                <a:gd name="connsiteY14" fmla="*/ 132524 h 134517"/>
                <a:gd name="connsiteX15" fmla="*/ 69162 w 69162"/>
                <a:gd name="connsiteY15" fmla="*/ 68712 h 134517"/>
                <a:gd name="connsiteX16" fmla="*/ 69162 w 69162"/>
                <a:gd name="connsiteY16" fmla="*/ 0 h 134517"/>
                <a:gd name="connsiteX17" fmla="*/ 45073 w 69162"/>
                <a:gd name="connsiteY17" fmla="*/ 59 h 134517"/>
                <a:gd name="connsiteX18" fmla="*/ 45073 w 69162"/>
                <a:gd name="connsiteY18" fmla="*/ 98780 h 1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162" h="134517">
                  <a:moveTo>
                    <a:pt x="45073" y="98780"/>
                  </a:moveTo>
                  <a:cubicBezTo>
                    <a:pt x="45073" y="99607"/>
                    <a:pt x="45073" y="100640"/>
                    <a:pt x="44615" y="101216"/>
                  </a:cubicBezTo>
                  <a:cubicBezTo>
                    <a:pt x="41515" y="105216"/>
                    <a:pt x="37825" y="108552"/>
                    <a:pt x="32983" y="110323"/>
                  </a:cubicBezTo>
                  <a:cubicBezTo>
                    <a:pt x="28776" y="111859"/>
                    <a:pt x="25426" y="109984"/>
                    <a:pt x="24540" y="105615"/>
                  </a:cubicBezTo>
                  <a:cubicBezTo>
                    <a:pt x="24186" y="103888"/>
                    <a:pt x="24171" y="102072"/>
                    <a:pt x="24171" y="100301"/>
                  </a:cubicBezTo>
                  <a:cubicBezTo>
                    <a:pt x="24156" y="67753"/>
                    <a:pt x="24068" y="1019"/>
                    <a:pt x="24023" y="207"/>
                  </a:cubicBezTo>
                  <a:lnTo>
                    <a:pt x="7" y="207"/>
                  </a:lnTo>
                  <a:cubicBezTo>
                    <a:pt x="7" y="1107"/>
                    <a:pt x="-22" y="94072"/>
                    <a:pt x="37" y="111637"/>
                  </a:cubicBezTo>
                  <a:cubicBezTo>
                    <a:pt x="52" y="116390"/>
                    <a:pt x="554" y="121114"/>
                    <a:pt x="2531" y="125527"/>
                  </a:cubicBezTo>
                  <a:cubicBezTo>
                    <a:pt x="4657" y="130310"/>
                    <a:pt x="8185" y="133336"/>
                    <a:pt x="13440" y="134207"/>
                  </a:cubicBezTo>
                  <a:cubicBezTo>
                    <a:pt x="17292" y="134871"/>
                    <a:pt x="21057" y="134443"/>
                    <a:pt x="24717" y="133188"/>
                  </a:cubicBezTo>
                  <a:cubicBezTo>
                    <a:pt x="32216" y="130605"/>
                    <a:pt x="38091" y="125734"/>
                    <a:pt x="43272" y="119889"/>
                  </a:cubicBezTo>
                  <a:cubicBezTo>
                    <a:pt x="43729" y="119372"/>
                    <a:pt x="44216" y="118870"/>
                    <a:pt x="45087" y="117940"/>
                  </a:cubicBezTo>
                  <a:lnTo>
                    <a:pt x="45087" y="132524"/>
                  </a:lnTo>
                  <a:lnTo>
                    <a:pt x="69162" y="132524"/>
                  </a:lnTo>
                  <a:lnTo>
                    <a:pt x="69162" y="68712"/>
                  </a:lnTo>
                  <a:cubicBezTo>
                    <a:pt x="69162" y="46600"/>
                    <a:pt x="69162" y="0"/>
                    <a:pt x="69162" y="0"/>
                  </a:cubicBezTo>
                  <a:lnTo>
                    <a:pt x="45073" y="59"/>
                  </a:lnTo>
                  <a:lnTo>
                    <a:pt x="45073" y="98780"/>
                  </a:lnTo>
                  <a:close/>
                </a:path>
              </a:pathLst>
            </a:custGeom>
            <a:grpFill/>
            <a:ln w="1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5822400-AC86-3446-8F07-2B63D2E33F51}"/>
                </a:ext>
              </a:extLst>
            </p:cNvPr>
            <p:cNvSpPr/>
            <p:nvPr/>
          </p:nvSpPr>
          <p:spPr>
            <a:xfrm>
              <a:off x="10048208" y="1571092"/>
              <a:ext cx="69485" cy="181207"/>
            </a:xfrm>
            <a:custGeom>
              <a:avLst/>
              <a:gdLst>
                <a:gd name="connsiteX0" fmla="*/ 65612 w 69485"/>
                <a:gd name="connsiteY0" fmla="*/ 57479 h 181207"/>
                <a:gd name="connsiteX1" fmla="*/ 40607 w 69485"/>
                <a:gd name="connsiteY1" fmla="*/ 46113 h 181207"/>
                <a:gd name="connsiteX2" fmla="*/ 26717 w 69485"/>
                <a:gd name="connsiteY2" fmla="*/ 54940 h 181207"/>
                <a:gd name="connsiteX3" fmla="*/ 24119 w 69485"/>
                <a:gd name="connsiteY3" fmla="*/ 59059 h 181207"/>
                <a:gd name="connsiteX4" fmla="*/ 24119 w 69485"/>
                <a:gd name="connsiteY4" fmla="*/ 0 h 181207"/>
                <a:gd name="connsiteX5" fmla="*/ 0 w 69485"/>
                <a:gd name="connsiteY5" fmla="*/ 0 h 181207"/>
                <a:gd name="connsiteX6" fmla="*/ 0 w 69485"/>
                <a:gd name="connsiteY6" fmla="*/ 179420 h 181207"/>
                <a:gd name="connsiteX7" fmla="*/ 24119 w 69485"/>
                <a:gd name="connsiteY7" fmla="*/ 179420 h 181207"/>
                <a:gd name="connsiteX8" fmla="*/ 24119 w 69485"/>
                <a:gd name="connsiteY8" fmla="*/ 169353 h 181207"/>
                <a:gd name="connsiteX9" fmla="*/ 26452 w 69485"/>
                <a:gd name="connsiteY9" fmla="*/ 171832 h 181207"/>
                <a:gd name="connsiteX10" fmla="*/ 46984 w 69485"/>
                <a:gd name="connsiteY10" fmla="*/ 181206 h 181207"/>
                <a:gd name="connsiteX11" fmla="*/ 67472 w 69485"/>
                <a:gd name="connsiteY11" fmla="*/ 166696 h 181207"/>
                <a:gd name="connsiteX12" fmla="*/ 69465 w 69485"/>
                <a:gd name="connsiteY12" fmla="*/ 152865 h 181207"/>
                <a:gd name="connsiteX13" fmla="*/ 69450 w 69485"/>
                <a:gd name="connsiteY13" fmla="*/ 77628 h 181207"/>
                <a:gd name="connsiteX14" fmla="*/ 65612 w 69485"/>
                <a:gd name="connsiteY14" fmla="*/ 57479 h 181207"/>
                <a:gd name="connsiteX15" fmla="*/ 44622 w 69485"/>
                <a:gd name="connsiteY15" fmla="*/ 149870 h 181207"/>
                <a:gd name="connsiteX16" fmla="*/ 44180 w 69485"/>
                <a:gd name="connsiteY16" fmla="*/ 153885 h 181207"/>
                <a:gd name="connsiteX17" fmla="*/ 33404 w 69485"/>
                <a:gd name="connsiteY17" fmla="*/ 160335 h 181207"/>
                <a:gd name="connsiteX18" fmla="*/ 24976 w 69485"/>
                <a:gd name="connsiteY18" fmla="*/ 155154 h 181207"/>
                <a:gd name="connsiteX19" fmla="*/ 24193 w 69485"/>
                <a:gd name="connsiteY19" fmla="*/ 154121 h 181207"/>
                <a:gd name="connsiteX20" fmla="*/ 24193 w 69485"/>
                <a:gd name="connsiteY20" fmla="*/ 152158 h 181207"/>
                <a:gd name="connsiteX21" fmla="*/ 24134 w 69485"/>
                <a:gd name="connsiteY21" fmla="*/ 72493 h 181207"/>
                <a:gd name="connsiteX22" fmla="*/ 25787 w 69485"/>
                <a:gd name="connsiteY22" fmla="*/ 70027 h 181207"/>
                <a:gd name="connsiteX23" fmla="*/ 35662 w 69485"/>
                <a:gd name="connsiteY23" fmla="*/ 66323 h 181207"/>
                <a:gd name="connsiteX24" fmla="*/ 42895 w 69485"/>
                <a:gd name="connsiteY24" fmla="*/ 71267 h 181207"/>
                <a:gd name="connsiteX25" fmla="*/ 44578 w 69485"/>
                <a:gd name="connsiteY25" fmla="*/ 78736 h 181207"/>
                <a:gd name="connsiteX26" fmla="*/ 44622 w 69485"/>
                <a:gd name="connsiteY26" fmla="*/ 149870 h 18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9485" h="181207">
                  <a:moveTo>
                    <a:pt x="65612" y="57479"/>
                  </a:moveTo>
                  <a:cubicBezTo>
                    <a:pt x="60535" y="46659"/>
                    <a:pt x="49863" y="43796"/>
                    <a:pt x="40607" y="46113"/>
                  </a:cubicBezTo>
                  <a:cubicBezTo>
                    <a:pt x="34998" y="47530"/>
                    <a:pt x="30452" y="50763"/>
                    <a:pt x="26717" y="54940"/>
                  </a:cubicBezTo>
                  <a:cubicBezTo>
                    <a:pt x="25477" y="56343"/>
                    <a:pt x="24119" y="59059"/>
                    <a:pt x="24119" y="59059"/>
                  </a:cubicBezTo>
                  <a:cubicBezTo>
                    <a:pt x="24119" y="59059"/>
                    <a:pt x="24119" y="19101"/>
                    <a:pt x="24119" y="0"/>
                  </a:cubicBezTo>
                  <a:lnTo>
                    <a:pt x="0" y="0"/>
                  </a:lnTo>
                  <a:lnTo>
                    <a:pt x="0" y="179420"/>
                  </a:lnTo>
                  <a:lnTo>
                    <a:pt x="24119" y="179420"/>
                  </a:lnTo>
                  <a:lnTo>
                    <a:pt x="24119" y="169353"/>
                  </a:lnTo>
                  <a:cubicBezTo>
                    <a:pt x="24119" y="169353"/>
                    <a:pt x="25832" y="171168"/>
                    <a:pt x="26452" y="171832"/>
                  </a:cubicBezTo>
                  <a:cubicBezTo>
                    <a:pt x="31987" y="177840"/>
                    <a:pt x="38703" y="181132"/>
                    <a:pt x="46984" y="181206"/>
                  </a:cubicBezTo>
                  <a:cubicBezTo>
                    <a:pt x="57169" y="181309"/>
                    <a:pt x="64254" y="176379"/>
                    <a:pt x="67472" y="166696"/>
                  </a:cubicBezTo>
                  <a:cubicBezTo>
                    <a:pt x="68963" y="162193"/>
                    <a:pt x="69450" y="157559"/>
                    <a:pt x="69465" y="152865"/>
                  </a:cubicBezTo>
                  <a:cubicBezTo>
                    <a:pt x="69495" y="127786"/>
                    <a:pt x="69495" y="102707"/>
                    <a:pt x="69450" y="77628"/>
                  </a:cubicBezTo>
                  <a:cubicBezTo>
                    <a:pt x="69450" y="70690"/>
                    <a:pt x="68609" y="63872"/>
                    <a:pt x="65612" y="57479"/>
                  </a:cubicBezTo>
                  <a:close/>
                  <a:moveTo>
                    <a:pt x="44622" y="149870"/>
                  </a:moveTo>
                  <a:cubicBezTo>
                    <a:pt x="44622" y="151213"/>
                    <a:pt x="44460" y="152571"/>
                    <a:pt x="44180" y="153885"/>
                  </a:cubicBezTo>
                  <a:cubicBezTo>
                    <a:pt x="43073" y="159139"/>
                    <a:pt x="39072" y="161501"/>
                    <a:pt x="33404" y="160335"/>
                  </a:cubicBezTo>
                  <a:cubicBezTo>
                    <a:pt x="29965" y="159627"/>
                    <a:pt x="27278" y="157649"/>
                    <a:pt x="24976" y="155154"/>
                  </a:cubicBezTo>
                  <a:cubicBezTo>
                    <a:pt x="24872" y="155036"/>
                    <a:pt x="24193" y="154121"/>
                    <a:pt x="24193" y="154121"/>
                  </a:cubicBezTo>
                  <a:lnTo>
                    <a:pt x="24193" y="152158"/>
                  </a:lnTo>
                  <a:lnTo>
                    <a:pt x="24134" y="72493"/>
                  </a:lnTo>
                  <a:cubicBezTo>
                    <a:pt x="24134" y="72493"/>
                    <a:pt x="24651" y="71016"/>
                    <a:pt x="25787" y="70027"/>
                  </a:cubicBezTo>
                  <a:cubicBezTo>
                    <a:pt x="28622" y="67518"/>
                    <a:pt x="31751" y="65939"/>
                    <a:pt x="35662" y="66323"/>
                  </a:cubicBezTo>
                  <a:cubicBezTo>
                    <a:pt x="38998" y="66647"/>
                    <a:pt x="41655" y="68182"/>
                    <a:pt x="42895" y="71267"/>
                  </a:cubicBezTo>
                  <a:cubicBezTo>
                    <a:pt x="43825" y="73614"/>
                    <a:pt x="44563" y="76227"/>
                    <a:pt x="44578" y="78736"/>
                  </a:cubicBezTo>
                  <a:cubicBezTo>
                    <a:pt x="44696" y="102441"/>
                    <a:pt x="44652" y="126147"/>
                    <a:pt x="44622" y="149870"/>
                  </a:cubicBezTo>
                  <a:close/>
                </a:path>
              </a:pathLst>
            </a:custGeom>
            <a:grpFill/>
            <a:ln w="1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C921881-C13B-4147-B6C8-B067CA5960F0}"/>
                </a:ext>
              </a:extLst>
            </p:cNvPr>
            <p:cNvSpPr/>
            <p:nvPr/>
          </p:nvSpPr>
          <p:spPr>
            <a:xfrm>
              <a:off x="10016893" y="1379830"/>
              <a:ext cx="20396" cy="92357"/>
            </a:xfrm>
            <a:custGeom>
              <a:avLst/>
              <a:gdLst>
                <a:gd name="connsiteX0" fmla="*/ 10198 w 20396"/>
                <a:gd name="connsiteY0" fmla="*/ 92358 h 92357"/>
                <a:gd name="connsiteX1" fmla="*/ 20397 w 20396"/>
                <a:gd name="connsiteY1" fmla="*/ 82160 h 92357"/>
                <a:gd name="connsiteX2" fmla="*/ 20397 w 20396"/>
                <a:gd name="connsiteY2" fmla="*/ 10198 h 92357"/>
                <a:gd name="connsiteX3" fmla="*/ 10198 w 20396"/>
                <a:gd name="connsiteY3" fmla="*/ 0 h 92357"/>
                <a:gd name="connsiteX4" fmla="*/ 0 w 20396"/>
                <a:gd name="connsiteY4" fmla="*/ 10198 h 92357"/>
                <a:gd name="connsiteX5" fmla="*/ 0 w 20396"/>
                <a:gd name="connsiteY5" fmla="*/ 82160 h 92357"/>
                <a:gd name="connsiteX6" fmla="*/ 10198 w 20396"/>
                <a:gd name="connsiteY6" fmla="*/ 92358 h 9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96" h="92357">
                  <a:moveTo>
                    <a:pt x="10198" y="92358"/>
                  </a:moveTo>
                  <a:cubicBezTo>
                    <a:pt x="15822" y="92358"/>
                    <a:pt x="20397" y="87783"/>
                    <a:pt x="20397" y="82160"/>
                  </a:cubicBezTo>
                  <a:lnTo>
                    <a:pt x="20397" y="10198"/>
                  </a:lnTo>
                  <a:cubicBezTo>
                    <a:pt x="20397" y="4574"/>
                    <a:pt x="15821" y="0"/>
                    <a:pt x="10198" y="0"/>
                  </a:cubicBezTo>
                  <a:cubicBezTo>
                    <a:pt x="4576" y="0"/>
                    <a:pt x="0" y="4576"/>
                    <a:pt x="0" y="10198"/>
                  </a:cubicBezTo>
                  <a:lnTo>
                    <a:pt x="0" y="82160"/>
                  </a:lnTo>
                  <a:cubicBezTo>
                    <a:pt x="-1" y="87782"/>
                    <a:pt x="4574" y="92358"/>
                    <a:pt x="10198" y="92358"/>
                  </a:cubicBezTo>
                  <a:close/>
                </a:path>
              </a:pathLst>
            </a:custGeom>
            <a:grpFill/>
            <a:ln w="1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6F2833D-BD04-6D44-83E8-6A5F9B078256}"/>
                </a:ext>
              </a:extLst>
            </p:cNvPr>
            <p:cNvSpPr/>
            <p:nvPr/>
          </p:nvSpPr>
          <p:spPr>
            <a:xfrm>
              <a:off x="9871446" y="1571108"/>
              <a:ext cx="83547" cy="179419"/>
            </a:xfrm>
            <a:custGeom>
              <a:avLst/>
              <a:gdLst>
                <a:gd name="connsiteX0" fmla="*/ 83547 w 83547"/>
                <a:gd name="connsiteY0" fmla="*/ 0 h 179419"/>
                <a:gd name="connsiteX1" fmla="*/ 0 w 83547"/>
                <a:gd name="connsiteY1" fmla="*/ 0 h 179419"/>
                <a:gd name="connsiteX2" fmla="*/ 0 w 83547"/>
                <a:gd name="connsiteY2" fmla="*/ 25712 h 179419"/>
                <a:gd name="connsiteX3" fmla="*/ 28149 w 83547"/>
                <a:gd name="connsiteY3" fmla="*/ 25712 h 179419"/>
                <a:gd name="connsiteX4" fmla="*/ 28149 w 83547"/>
                <a:gd name="connsiteY4" fmla="*/ 179420 h 179419"/>
                <a:gd name="connsiteX5" fmla="*/ 55339 w 83547"/>
                <a:gd name="connsiteY5" fmla="*/ 179420 h 179419"/>
                <a:gd name="connsiteX6" fmla="*/ 55339 w 83547"/>
                <a:gd name="connsiteY6" fmla="*/ 25653 h 179419"/>
                <a:gd name="connsiteX7" fmla="*/ 83547 w 83547"/>
                <a:gd name="connsiteY7" fmla="*/ 25653 h 17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547" h="179419">
                  <a:moveTo>
                    <a:pt x="83547" y="0"/>
                  </a:moveTo>
                  <a:lnTo>
                    <a:pt x="0" y="0"/>
                  </a:lnTo>
                  <a:lnTo>
                    <a:pt x="0" y="25712"/>
                  </a:lnTo>
                  <a:lnTo>
                    <a:pt x="28149" y="25712"/>
                  </a:lnTo>
                  <a:lnTo>
                    <a:pt x="28149" y="179420"/>
                  </a:lnTo>
                  <a:lnTo>
                    <a:pt x="55339" y="179420"/>
                  </a:lnTo>
                  <a:lnTo>
                    <a:pt x="55339" y="25653"/>
                  </a:lnTo>
                  <a:lnTo>
                    <a:pt x="83547" y="25653"/>
                  </a:lnTo>
                  <a:close/>
                </a:path>
              </a:pathLst>
            </a:custGeom>
            <a:grpFill/>
            <a:ln w="1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F8DF361-E192-5E4B-94A1-211A892CC4A4}"/>
                </a:ext>
              </a:extLst>
            </p:cNvPr>
            <p:cNvSpPr/>
            <p:nvPr/>
          </p:nvSpPr>
          <p:spPr>
            <a:xfrm>
              <a:off x="10136168" y="1614800"/>
              <a:ext cx="71382" cy="139472"/>
            </a:xfrm>
            <a:custGeom>
              <a:avLst/>
              <a:gdLst>
                <a:gd name="connsiteX0" fmla="*/ 46556 w 71382"/>
                <a:gd name="connsiteY0" fmla="*/ 88683 h 139472"/>
                <a:gd name="connsiteX1" fmla="*/ 46556 w 71382"/>
                <a:gd name="connsiteY1" fmla="*/ 105702 h 139472"/>
                <a:gd name="connsiteX2" fmla="*/ 35810 w 71382"/>
                <a:gd name="connsiteY2" fmla="*/ 116463 h 139472"/>
                <a:gd name="connsiteX3" fmla="*/ 25050 w 71382"/>
                <a:gd name="connsiteY3" fmla="*/ 105702 h 139472"/>
                <a:gd name="connsiteX4" fmla="*/ 25050 w 71382"/>
                <a:gd name="connsiteY4" fmla="*/ 72594 h 139472"/>
                <a:gd name="connsiteX5" fmla="*/ 71237 w 71382"/>
                <a:gd name="connsiteY5" fmla="*/ 72594 h 139472"/>
                <a:gd name="connsiteX6" fmla="*/ 71311 w 71382"/>
                <a:gd name="connsiteY6" fmla="*/ 39012 h 139472"/>
                <a:gd name="connsiteX7" fmla="*/ 69982 w 71382"/>
                <a:gd name="connsiteY7" fmla="*/ 25639 h 139472"/>
                <a:gd name="connsiteX8" fmla="*/ 50084 w 71382"/>
                <a:gd name="connsiteY8" fmla="*/ 2007 h 139472"/>
                <a:gd name="connsiteX9" fmla="*/ 39604 w 71382"/>
                <a:gd name="connsiteY9" fmla="*/ 102 h 139472"/>
                <a:gd name="connsiteX10" fmla="*/ 9565 w 71382"/>
                <a:gd name="connsiteY10" fmla="*/ 11690 h 139472"/>
                <a:gd name="connsiteX11" fmla="*/ 59 w 71382"/>
                <a:gd name="connsiteY11" fmla="*/ 39308 h 139472"/>
                <a:gd name="connsiteX12" fmla="*/ 118 w 71382"/>
                <a:gd name="connsiteY12" fmla="*/ 98263 h 139472"/>
                <a:gd name="connsiteX13" fmla="*/ 1875 w 71382"/>
                <a:gd name="connsiteY13" fmla="*/ 113245 h 139472"/>
                <a:gd name="connsiteX14" fmla="*/ 20120 w 71382"/>
                <a:gd name="connsiteY14" fmla="*/ 136479 h 139472"/>
                <a:gd name="connsiteX15" fmla="*/ 43117 w 71382"/>
                <a:gd name="connsiteY15" fmla="*/ 138826 h 139472"/>
                <a:gd name="connsiteX16" fmla="*/ 68595 w 71382"/>
                <a:gd name="connsiteY16" fmla="*/ 117939 h 139472"/>
                <a:gd name="connsiteX17" fmla="*/ 71370 w 71382"/>
                <a:gd name="connsiteY17" fmla="*/ 88683 h 139472"/>
                <a:gd name="connsiteX18" fmla="*/ 46556 w 71382"/>
                <a:gd name="connsiteY18" fmla="*/ 88683 h 139472"/>
                <a:gd name="connsiteX19" fmla="*/ 25050 w 71382"/>
                <a:gd name="connsiteY19" fmla="*/ 33478 h 139472"/>
                <a:gd name="connsiteX20" fmla="*/ 35810 w 71382"/>
                <a:gd name="connsiteY20" fmla="*/ 22718 h 139472"/>
                <a:gd name="connsiteX21" fmla="*/ 46556 w 71382"/>
                <a:gd name="connsiteY21" fmla="*/ 33478 h 139472"/>
                <a:gd name="connsiteX22" fmla="*/ 46556 w 71382"/>
                <a:gd name="connsiteY22" fmla="*/ 52062 h 139472"/>
                <a:gd name="connsiteX23" fmla="*/ 25050 w 71382"/>
                <a:gd name="connsiteY23" fmla="*/ 52062 h 139472"/>
                <a:gd name="connsiteX24" fmla="*/ 25050 w 71382"/>
                <a:gd name="connsiteY24" fmla="*/ 33478 h 139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382" h="139472">
                  <a:moveTo>
                    <a:pt x="46556" y="88683"/>
                  </a:moveTo>
                  <a:lnTo>
                    <a:pt x="46556" y="105702"/>
                  </a:lnTo>
                  <a:cubicBezTo>
                    <a:pt x="46556" y="111651"/>
                    <a:pt x="41744" y="116463"/>
                    <a:pt x="35810" y="116463"/>
                  </a:cubicBezTo>
                  <a:cubicBezTo>
                    <a:pt x="29862" y="116463"/>
                    <a:pt x="25050" y="111651"/>
                    <a:pt x="25050" y="105702"/>
                  </a:cubicBezTo>
                  <a:lnTo>
                    <a:pt x="25050" y="72594"/>
                  </a:lnTo>
                  <a:lnTo>
                    <a:pt x="71237" y="72594"/>
                  </a:lnTo>
                  <a:cubicBezTo>
                    <a:pt x="71237" y="72594"/>
                    <a:pt x="71502" y="49493"/>
                    <a:pt x="71311" y="39012"/>
                  </a:cubicBezTo>
                  <a:cubicBezTo>
                    <a:pt x="71237" y="34540"/>
                    <a:pt x="70897" y="30008"/>
                    <a:pt x="69982" y="25639"/>
                  </a:cubicBezTo>
                  <a:cubicBezTo>
                    <a:pt x="67591" y="14302"/>
                    <a:pt x="61495" y="5756"/>
                    <a:pt x="50084" y="2007"/>
                  </a:cubicBezTo>
                  <a:cubicBezTo>
                    <a:pt x="46734" y="900"/>
                    <a:pt x="43132" y="324"/>
                    <a:pt x="39604" y="102"/>
                  </a:cubicBezTo>
                  <a:cubicBezTo>
                    <a:pt x="27869" y="-650"/>
                    <a:pt x="17595" y="2700"/>
                    <a:pt x="9565" y="11690"/>
                  </a:cubicBezTo>
                  <a:cubicBezTo>
                    <a:pt x="2524" y="19557"/>
                    <a:pt x="74" y="29034"/>
                    <a:pt x="59" y="39308"/>
                  </a:cubicBezTo>
                  <a:cubicBezTo>
                    <a:pt x="15" y="58954"/>
                    <a:pt x="-73" y="78616"/>
                    <a:pt x="118" y="98263"/>
                  </a:cubicBezTo>
                  <a:cubicBezTo>
                    <a:pt x="177" y="103267"/>
                    <a:pt x="738" y="108374"/>
                    <a:pt x="1875" y="113245"/>
                  </a:cubicBezTo>
                  <a:cubicBezTo>
                    <a:pt x="4325" y="123711"/>
                    <a:pt x="10038" y="131933"/>
                    <a:pt x="20120" y="136479"/>
                  </a:cubicBezTo>
                  <a:cubicBezTo>
                    <a:pt x="27485" y="139815"/>
                    <a:pt x="35264" y="139977"/>
                    <a:pt x="43117" y="138826"/>
                  </a:cubicBezTo>
                  <a:cubicBezTo>
                    <a:pt x="55782" y="136966"/>
                    <a:pt x="64417" y="130176"/>
                    <a:pt x="68595" y="117939"/>
                  </a:cubicBezTo>
                  <a:cubicBezTo>
                    <a:pt x="71739" y="108773"/>
                    <a:pt x="71370" y="88683"/>
                    <a:pt x="71370" y="88683"/>
                  </a:cubicBezTo>
                  <a:lnTo>
                    <a:pt x="46556" y="88683"/>
                  </a:lnTo>
                  <a:close/>
                  <a:moveTo>
                    <a:pt x="25050" y="33478"/>
                  </a:moveTo>
                  <a:cubicBezTo>
                    <a:pt x="25050" y="27545"/>
                    <a:pt x="29862" y="22718"/>
                    <a:pt x="35810" y="22718"/>
                  </a:cubicBezTo>
                  <a:cubicBezTo>
                    <a:pt x="41744" y="22718"/>
                    <a:pt x="46556" y="27545"/>
                    <a:pt x="46556" y="33478"/>
                  </a:cubicBezTo>
                  <a:lnTo>
                    <a:pt x="46556" y="52062"/>
                  </a:lnTo>
                  <a:lnTo>
                    <a:pt x="25050" y="52062"/>
                  </a:lnTo>
                  <a:lnTo>
                    <a:pt x="25050" y="33478"/>
                  </a:lnTo>
                  <a:close/>
                </a:path>
              </a:pathLst>
            </a:custGeom>
            <a:grpFill/>
            <a:ln w="1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hlinkClick r:id="rId8"/>
              <a:extLst>
                <a:ext uri="{FF2B5EF4-FFF2-40B4-BE49-F238E27FC236}">
                  <a16:creationId xmlns:a16="http://schemas.microsoft.com/office/drawing/2014/main" id="{25491029-EF02-7A4F-9245-F04E41B9BF82}"/>
                </a:ext>
              </a:extLst>
            </p:cNvPr>
            <p:cNvSpPr/>
            <p:nvPr/>
          </p:nvSpPr>
          <p:spPr>
            <a:xfrm>
              <a:off x="9704191" y="1219200"/>
              <a:ext cx="672702" cy="672702"/>
            </a:xfrm>
            <a:custGeom>
              <a:avLst/>
              <a:gdLst>
                <a:gd name="connsiteX0" fmla="*/ 0 w 672702"/>
                <a:gd name="connsiteY0" fmla="*/ 0 h 672702"/>
                <a:gd name="connsiteX1" fmla="*/ 0 w 672702"/>
                <a:gd name="connsiteY1" fmla="*/ 672703 h 672702"/>
                <a:gd name="connsiteX2" fmla="*/ 672703 w 672702"/>
                <a:gd name="connsiteY2" fmla="*/ 672703 h 672702"/>
                <a:gd name="connsiteX3" fmla="*/ 672703 w 672702"/>
                <a:gd name="connsiteY3" fmla="*/ 0 h 672702"/>
                <a:gd name="connsiteX4" fmla="*/ 0 w 672702"/>
                <a:gd name="connsiteY4" fmla="*/ 0 h 672702"/>
                <a:gd name="connsiteX5" fmla="*/ 378966 w 672702"/>
                <a:gd name="connsiteY5" fmla="*/ 140214 h 672702"/>
                <a:gd name="connsiteX6" fmla="*/ 403463 w 672702"/>
                <a:gd name="connsiteY6" fmla="*/ 140214 h 672702"/>
                <a:gd name="connsiteX7" fmla="*/ 403463 w 672702"/>
                <a:gd name="connsiteY7" fmla="*/ 241801 h 672702"/>
                <a:gd name="connsiteX8" fmla="*/ 403807 w 672702"/>
                <a:gd name="connsiteY8" fmla="*/ 245828 h 672702"/>
                <a:gd name="connsiteX9" fmla="*/ 411676 w 672702"/>
                <a:gd name="connsiteY9" fmla="*/ 250587 h 672702"/>
                <a:gd name="connsiteX10" fmla="*/ 423520 w 672702"/>
                <a:gd name="connsiteY10" fmla="*/ 241475 h 672702"/>
                <a:gd name="connsiteX11" fmla="*/ 423889 w 672702"/>
                <a:gd name="connsiteY11" fmla="*/ 238993 h 672702"/>
                <a:gd name="connsiteX12" fmla="*/ 423889 w 672702"/>
                <a:gd name="connsiteY12" fmla="*/ 140214 h 672702"/>
                <a:gd name="connsiteX13" fmla="*/ 448565 w 672702"/>
                <a:gd name="connsiteY13" fmla="*/ 140214 h 672702"/>
                <a:gd name="connsiteX14" fmla="*/ 448558 w 672702"/>
                <a:gd name="connsiteY14" fmla="*/ 273423 h 672702"/>
                <a:gd name="connsiteX15" fmla="*/ 423876 w 672702"/>
                <a:gd name="connsiteY15" fmla="*/ 273423 h 672702"/>
                <a:gd name="connsiteX16" fmla="*/ 423905 w 672702"/>
                <a:gd name="connsiteY16" fmla="*/ 259113 h 672702"/>
                <a:gd name="connsiteX17" fmla="*/ 416287 w 672702"/>
                <a:gd name="connsiteY17" fmla="*/ 266567 h 672702"/>
                <a:gd name="connsiteX18" fmla="*/ 400598 w 672702"/>
                <a:gd name="connsiteY18" fmla="*/ 274721 h 672702"/>
                <a:gd name="connsiteX19" fmla="*/ 380563 w 672702"/>
                <a:gd name="connsiteY19" fmla="*/ 264049 h 672702"/>
                <a:gd name="connsiteX20" fmla="*/ 378966 w 672702"/>
                <a:gd name="connsiteY20" fmla="*/ 254109 h 672702"/>
                <a:gd name="connsiteX21" fmla="*/ 378966 w 672702"/>
                <a:gd name="connsiteY21" fmla="*/ 140214 h 672702"/>
                <a:gd name="connsiteX22" fmla="*/ 322901 w 672702"/>
                <a:gd name="connsiteY22" fmla="*/ 136880 h 672702"/>
                <a:gd name="connsiteX23" fmla="*/ 322901 w 672702"/>
                <a:gd name="connsiteY23" fmla="*/ 136880 h 672702"/>
                <a:gd name="connsiteX24" fmla="*/ 358244 w 672702"/>
                <a:gd name="connsiteY24" fmla="*/ 172224 h 672702"/>
                <a:gd name="connsiteX25" fmla="*/ 358244 w 672702"/>
                <a:gd name="connsiteY25" fmla="*/ 241392 h 672702"/>
                <a:gd name="connsiteX26" fmla="*/ 322901 w 672702"/>
                <a:gd name="connsiteY26" fmla="*/ 276736 h 672702"/>
                <a:gd name="connsiteX27" fmla="*/ 322901 w 672702"/>
                <a:gd name="connsiteY27" fmla="*/ 276736 h 672702"/>
                <a:gd name="connsiteX28" fmla="*/ 287557 w 672702"/>
                <a:gd name="connsiteY28" fmla="*/ 241392 h 672702"/>
                <a:gd name="connsiteX29" fmla="*/ 287557 w 672702"/>
                <a:gd name="connsiteY29" fmla="*/ 172224 h 672702"/>
                <a:gd name="connsiteX30" fmla="*/ 322901 w 672702"/>
                <a:gd name="connsiteY30" fmla="*/ 136880 h 672702"/>
                <a:gd name="connsiteX31" fmla="*/ 227825 w 672702"/>
                <a:gd name="connsiteY31" fmla="*/ 93097 h 672702"/>
                <a:gd name="connsiteX32" fmla="*/ 244409 w 672702"/>
                <a:gd name="connsiteY32" fmla="*/ 163363 h 672702"/>
                <a:gd name="connsiteX33" fmla="*/ 244418 w 672702"/>
                <a:gd name="connsiteY33" fmla="*/ 163363 h 672702"/>
                <a:gd name="connsiteX34" fmla="*/ 261002 w 672702"/>
                <a:gd name="connsiteY34" fmla="*/ 93097 h 672702"/>
                <a:gd name="connsiteX35" fmla="*/ 289091 w 672702"/>
                <a:gd name="connsiteY35" fmla="*/ 93097 h 672702"/>
                <a:gd name="connsiteX36" fmla="*/ 257859 w 672702"/>
                <a:gd name="connsiteY36" fmla="*/ 196588 h 672702"/>
                <a:gd name="connsiteX37" fmla="*/ 257353 w 672702"/>
                <a:gd name="connsiteY37" fmla="*/ 200204 h 672702"/>
                <a:gd name="connsiteX38" fmla="*/ 257365 w 672702"/>
                <a:gd name="connsiteY38" fmla="*/ 273395 h 672702"/>
                <a:gd name="connsiteX39" fmla="*/ 231464 w 672702"/>
                <a:gd name="connsiteY39" fmla="*/ 273395 h 672702"/>
                <a:gd name="connsiteX40" fmla="*/ 231474 w 672702"/>
                <a:gd name="connsiteY40" fmla="*/ 200204 h 672702"/>
                <a:gd name="connsiteX41" fmla="*/ 230968 w 672702"/>
                <a:gd name="connsiteY41" fmla="*/ 196588 h 672702"/>
                <a:gd name="connsiteX42" fmla="*/ 199737 w 672702"/>
                <a:gd name="connsiteY42" fmla="*/ 93097 h 672702"/>
                <a:gd name="connsiteX43" fmla="*/ 227825 w 672702"/>
                <a:gd name="connsiteY43" fmla="*/ 93097 h 672702"/>
                <a:gd name="connsiteX44" fmla="*/ 536678 w 672702"/>
                <a:gd name="connsiteY44" fmla="*/ 517911 h 672702"/>
                <a:gd name="connsiteX45" fmla="*/ 477796 w 672702"/>
                <a:gd name="connsiteY45" fmla="*/ 578091 h 672702"/>
                <a:gd name="connsiteX46" fmla="*/ 194902 w 672702"/>
                <a:gd name="connsiteY46" fmla="*/ 578091 h 672702"/>
                <a:gd name="connsiteX47" fmla="*/ 136036 w 672702"/>
                <a:gd name="connsiteY47" fmla="*/ 517911 h 672702"/>
                <a:gd name="connsiteX48" fmla="*/ 136036 w 672702"/>
                <a:gd name="connsiteY48" fmla="*/ 370655 h 672702"/>
                <a:gd name="connsiteX49" fmla="*/ 194902 w 672702"/>
                <a:gd name="connsiteY49" fmla="*/ 310490 h 672702"/>
                <a:gd name="connsiteX50" fmla="*/ 477796 w 672702"/>
                <a:gd name="connsiteY50" fmla="*/ 310490 h 672702"/>
                <a:gd name="connsiteX51" fmla="*/ 536678 w 672702"/>
                <a:gd name="connsiteY51" fmla="*/ 370655 h 672702"/>
                <a:gd name="connsiteX52" fmla="*/ 536678 w 672702"/>
                <a:gd name="connsiteY52" fmla="*/ 517911 h 6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72702" h="672702">
                  <a:moveTo>
                    <a:pt x="0" y="0"/>
                  </a:moveTo>
                  <a:lnTo>
                    <a:pt x="0" y="672703"/>
                  </a:lnTo>
                  <a:lnTo>
                    <a:pt x="672703" y="672703"/>
                  </a:lnTo>
                  <a:lnTo>
                    <a:pt x="672703" y="0"/>
                  </a:lnTo>
                  <a:lnTo>
                    <a:pt x="0" y="0"/>
                  </a:lnTo>
                  <a:close/>
                  <a:moveTo>
                    <a:pt x="378966" y="140214"/>
                  </a:moveTo>
                  <a:lnTo>
                    <a:pt x="403463" y="140214"/>
                  </a:lnTo>
                  <a:lnTo>
                    <a:pt x="403463" y="241801"/>
                  </a:lnTo>
                  <a:cubicBezTo>
                    <a:pt x="403463" y="243147"/>
                    <a:pt x="403571" y="244508"/>
                    <a:pt x="403807" y="245828"/>
                  </a:cubicBezTo>
                  <a:cubicBezTo>
                    <a:pt x="404549" y="250014"/>
                    <a:pt x="407645" y="251984"/>
                    <a:pt x="411676" y="250587"/>
                  </a:cubicBezTo>
                  <a:cubicBezTo>
                    <a:pt x="416590" y="248886"/>
                    <a:pt x="420341" y="245484"/>
                    <a:pt x="423520" y="241475"/>
                  </a:cubicBezTo>
                  <a:cubicBezTo>
                    <a:pt x="423972" y="240902"/>
                    <a:pt x="423889" y="239833"/>
                    <a:pt x="423889" y="238993"/>
                  </a:cubicBezTo>
                  <a:lnTo>
                    <a:pt x="423889" y="140214"/>
                  </a:lnTo>
                  <a:lnTo>
                    <a:pt x="448565" y="140214"/>
                  </a:lnTo>
                  <a:lnTo>
                    <a:pt x="448558" y="273423"/>
                  </a:lnTo>
                  <a:lnTo>
                    <a:pt x="423876" y="273423"/>
                  </a:lnTo>
                  <a:lnTo>
                    <a:pt x="423905" y="259113"/>
                  </a:lnTo>
                  <a:cubicBezTo>
                    <a:pt x="421176" y="261800"/>
                    <a:pt x="418847" y="264311"/>
                    <a:pt x="416287" y="266567"/>
                  </a:cubicBezTo>
                  <a:cubicBezTo>
                    <a:pt x="411750" y="270564"/>
                    <a:pt x="406610" y="273544"/>
                    <a:pt x="400598" y="274721"/>
                  </a:cubicBezTo>
                  <a:cubicBezTo>
                    <a:pt x="391368" y="276525"/>
                    <a:pt x="383506" y="273608"/>
                    <a:pt x="380563" y="264049"/>
                  </a:cubicBezTo>
                  <a:cubicBezTo>
                    <a:pt x="379583" y="260865"/>
                    <a:pt x="378991" y="257433"/>
                    <a:pt x="378966" y="254109"/>
                  </a:cubicBezTo>
                  <a:lnTo>
                    <a:pt x="378966" y="140214"/>
                  </a:lnTo>
                  <a:close/>
                  <a:moveTo>
                    <a:pt x="322901" y="136880"/>
                  </a:moveTo>
                  <a:lnTo>
                    <a:pt x="322901" y="136880"/>
                  </a:lnTo>
                  <a:cubicBezTo>
                    <a:pt x="342420" y="136880"/>
                    <a:pt x="358244" y="152704"/>
                    <a:pt x="358244" y="172224"/>
                  </a:cubicBezTo>
                  <a:lnTo>
                    <a:pt x="358244" y="241392"/>
                  </a:lnTo>
                  <a:cubicBezTo>
                    <a:pt x="358244" y="260912"/>
                    <a:pt x="342420" y="276736"/>
                    <a:pt x="322901" y="276736"/>
                  </a:cubicBezTo>
                  <a:lnTo>
                    <a:pt x="322901" y="276736"/>
                  </a:lnTo>
                  <a:cubicBezTo>
                    <a:pt x="303381" y="276736"/>
                    <a:pt x="287557" y="260912"/>
                    <a:pt x="287557" y="241392"/>
                  </a:cubicBezTo>
                  <a:lnTo>
                    <a:pt x="287557" y="172224"/>
                  </a:lnTo>
                  <a:cubicBezTo>
                    <a:pt x="287555" y="152704"/>
                    <a:pt x="303379" y="136880"/>
                    <a:pt x="322901" y="136880"/>
                  </a:cubicBezTo>
                  <a:close/>
                  <a:moveTo>
                    <a:pt x="227825" y="93097"/>
                  </a:moveTo>
                  <a:cubicBezTo>
                    <a:pt x="227825" y="93097"/>
                    <a:pt x="239051" y="140777"/>
                    <a:pt x="244409" y="163363"/>
                  </a:cubicBezTo>
                  <a:lnTo>
                    <a:pt x="244418" y="163363"/>
                  </a:lnTo>
                  <a:cubicBezTo>
                    <a:pt x="249776" y="140777"/>
                    <a:pt x="261002" y="93097"/>
                    <a:pt x="261002" y="93097"/>
                  </a:cubicBezTo>
                  <a:lnTo>
                    <a:pt x="289091" y="93097"/>
                  </a:lnTo>
                  <a:cubicBezTo>
                    <a:pt x="289091" y="93097"/>
                    <a:pt x="267510" y="164669"/>
                    <a:pt x="257859" y="196588"/>
                  </a:cubicBezTo>
                  <a:cubicBezTo>
                    <a:pt x="257511" y="197741"/>
                    <a:pt x="257353" y="198996"/>
                    <a:pt x="257353" y="200204"/>
                  </a:cubicBezTo>
                  <a:lnTo>
                    <a:pt x="257365" y="273395"/>
                  </a:lnTo>
                  <a:lnTo>
                    <a:pt x="231464" y="273395"/>
                  </a:lnTo>
                  <a:lnTo>
                    <a:pt x="231474" y="200204"/>
                  </a:lnTo>
                  <a:cubicBezTo>
                    <a:pt x="231474" y="198996"/>
                    <a:pt x="231315" y="197742"/>
                    <a:pt x="230968" y="196588"/>
                  </a:cubicBezTo>
                  <a:cubicBezTo>
                    <a:pt x="221317" y="164669"/>
                    <a:pt x="199737" y="93097"/>
                    <a:pt x="199737" y="93097"/>
                  </a:cubicBezTo>
                  <a:lnTo>
                    <a:pt x="227825" y="93097"/>
                  </a:lnTo>
                  <a:close/>
                  <a:moveTo>
                    <a:pt x="536678" y="517911"/>
                  </a:moveTo>
                  <a:cubicBezTo>
                    <a:pt x="536678" y="550650"/>
                    <a:pt x="510521" y="577397"/>
                    <a:pt x="477796" y="578091"/>
                  </a:cubicBezTo>
                  <a:cubicBezTo>
                    <a:pt x="383518" y="580113"/>
                    <a:pt x="289195" y="580113"/>
                    <a:pt x="194902" y="578091"/>
                  </a:cubicBezTo>
                  <a:cubicBezTo>
                    <a:pt x="162192" y="577397"/>
                    <a:pt x="136036" y="550650"/>
                    <a:pt x="136036" y="517911"/>
                  </a:cubicBezTo>
                  <a:lnTo>
                    <a:pt x="136036" y="370655"/>
                  </a:lnTo>
                  <a:cubicBezTo>
                    <a:pt x="136036" y="337930"/>
                    <a:pt x="162192" y="311183"/>
                    <a:pt x="194902" y="310490"/>
                  </a:cubicBezTo>
                  <a:cubicBezTo>
                    <a:pt x="289195" y="308467"/>
                    <a:pt x="383518" y="308467"/>
                    <a:pt x="477796" y="310490"/>
                  </a:cubicBezTo>
                  <a:cubicBezTo>
                    <a:pt x="510521" y="311183"/>
                    <a:pt x="536678" y="337930"/>
                    <a:pt x="536678" y="370655"/>
                  </a:cubicBezTo>
                  <a:lnTo>
                    <a:pt x="536678" y="517911"/>
                  </a:lnTo>
                  <a:close/>
                </a:path>
              </a:pathLst>
            </a:custGeom>
            <a:grpFill/>
            <a:ln w="14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8E3B25-CBEB-CE4E-A586-CFD362070BC1}"/>
              </a:ext>
            </a:extLst>
          </p:cNvPr>
          <p:cNvGrpSpPr>
            <a:grpSpLocks noChangeAspect="1"/>
          </p:cNvGrpSpPr>
          <p:nvPr/>
        </p:nvGrpSpPr>
        <p:grpSpPr>
          <a:xfrm>
            <a:off x="9140217" y="4411943"/>
            <a:ext cx="389096" cy="389096"/>
            <a:chOff x="6062679" y="4698582"/>
            <a:chExt cx="943853" cy="943853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2BB9A9-2907-454D-A181-FF8BADA4FFE7}"/>
                </a:ext>
              </a:extLst>
            </p:cNvPr>
            <p:cNvSpPr/>
            <p:nvPr/>
          </p:nvSpPr>
          <p:spPr>
            <a:xfrm>
              <a:off x="6248991" y="4839498"/>
              <a:ext cx="575054" cy="419910"/>
            </a:xfrm>
            <a:custGeom>
              <a:avLst/>
              <a:gdLst>
                <a:gd name="connsiteX0" fmla="*/ 516377 w 575054"/>
                <a:gd name="connsiteY0" fmla="*/ 0 h 419910"/>
                <a:gd name="connsiteX1" fmla="*/ 58636 w 575054"/>
                <a:gd name="connsiteY1" fmla="*/ 0 h 419910"/>
                <a:gd name="connsiteX2" fmla="*/ 0 w 575054"/>
                <a:gd name="connsiteY2" fmla="*/ 66202 h 419910"/>
                <a:gd name="connsiteX3" fmla="*/ 0 w 575054"/>
                <a:gd name="connsiteY3" fmla="*/ 343305 h 419910"/>
                <a:gd name="connsiteX4" fmla="*/ 226979 w 575054"/>
                <a:gd name="connsiteY4" fmla="*/ 383972 h 419910"/>
                <a:gd name="connsiteX5" fmla="*/ 265754 w 575054"/>
                <a:gd name="connsiteY5" fmla="*/ 395321 h 419910"/>
                <a:gd name="connsiteX6" fmla="*/ 269537 w 575054"/>
                <a:gd name="connsiteY6" fmla="*/ 399104 h 419910"/>
                <a:gd name="connsiteX7" fmla="*/ 295072 w 575054"/>
                <a:gd name="connsiteY7" fmla="*/ 419911 h 419910"/>
                <a:gd name="connsiteX8" fmla="*/ 343305 w 575054"/>
                <a:gd name="connsiteY8" fmla="*/ 383972 h 419910"/>
                <a:gd name="connsiteX9" fmla="*/ 575013 w 575054"/>
                <a:gd name="connsiteY9" fmla="*/ 341414 h 419910"/>
                <a:gd name="connsiteX10" fmla="*/ 575013 w 575054"/>
                <a:gd name="connsiteY10" fmla="*/ 66202 h 419910"/>
                <a:gd name="connsiteX11" fmla="*/ 516377 w 575054"/>
                <a:gd name="connsiteY11" fmla="*/ 0 h 419910"/>
                <a:gd name="connsiteX12" fmla="*/ 187257 w 575054"/>
                <a:gd name="connsiteY12" fmla="*/ 349926 h 419910"/>
                <a:gd name="connsiteX13" fmla="*/ 98357 w 575054"/>
                <a:gd name="connsiteY13" fmla="*/ 266700 h 419910"/>
                <a:gd name="connsiteX14" fmla="*/ 187257 w 575054"/>
                <a:gd name="connsiteY14" fmla="*/ 183474 h 419910"/>
                <a:gd name="connsiteX15" fmla="*/ 276157 w 575054"/>
                <a:gd name="connsiteY15" fmla="*/ 266700 h 419910"/>
                <a:gd name="connsiteX16" fmla="*/ 187257 w 575054"/>
                <a:gd name="connsiteY16" fmla="*/ 349926 h 419910"/>
                <a:gd name="connsiteX17" fmla="*/ 394376 w 575054"/>
                <a:gd name="connsiteY17" fmla="*/ 349926 h 419910"/>
                <a:gd name="connsiteX18" fmla="*/ 305476 w 575054"/>
                <a:gd name="connsiteY18" fmla="*/ 266700 h 419910"/>
                <a:gd name="connsiteX19" fmla="*/ 394376 w 575054"/>
                <a:gd name="connsiteY19" fmla="*/ 183474 h 419910"/>
                <a:gd name="connsiteX20" fmla="*/ 483276 w 575054"/>
                <a:gd name="connsiteY20" fmla="*/ 266700 h 419910"/>
                <a:gd name="connsiteX21" fmla="*/ 394376 w 575054"/>
                <a:gd name="connsiteY21" fmla="*/ 349926 h 41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5054" h="419910">
                  <a:moveTo>
                    <a:pt x="516377" y="0"/>
                  </a:moveTo>
                  <a:lnTo>
                    <a:pt x="58636" y="0"/>
                  </a:lnTo>
                  <a:cubicBezTo>
                    <a:pt x="12295" y="0"/>
                    <a:pt x="0" y="16078"/>
                    <a:pt x="0" y="66202"/>
                  </a:cubicBezTo>
                  <a:lnTo>
                    <a:pt x="0" y="343305"/>
                  </a:lnTo>
                  <a:cubicBezTo>
                    <a:pt x="97412" y="394376"/>
                    <a:pt x="181583" y="384918"/>
                    <a:pt x="226979" y="383972"/>
                  </a:cubicBezTo>
                  <a:cubicBezTo>
                    <a:pt x="245894" y="383027"/>
                    <a:pt x="258188" y="386810"/>
                    <a:pt x="265754" y="395321"/>
                  </a:cubicBezTo>
                  <a:cubicBezTo>
                    <a:pt x="266700" y="396267"/>
                    <a:pt x="268592" y="397213"/>
                    <a:pt x="269537" y="399104"/>
                  </a:cubicBezTo>
                  <a:cubicBezTo>
                    <a:pt x="278049" y="406670"/>
                    <a:pt x="286561" y="414236"/>
                    <a:pt x="295072" y="419911"/>
                  </a:cubicBezTo>
                  <a:cubicBezTo>
                    <a:pt x="296964" y="397213"/>
                    <a:pt x="309259" y="382081"/>
                    <a:pt x="343305" y="383972"/>
                  </a:cubicBezTo>
                  <a:cubicBezTo>
                    <a:pt x="389647" y="385864"/>
                    <a:pt x="475710" y="394376"/>
                    <a:pt x="575013" y="341414"/>
                  </a:cubicBezTo>
                  <a:lnTo>
                    <a:pt x="575013" y="66202"/>
                  </a:lnTo>
                  <a:cubicBezTo>
                    <a:pt x="575959" y="18915"/>
                    <a:pt x="560827" y="0"/>
                    <a:pt x="516377" y="0"/>
                  </a:cubicBezTo>
                  <a:close/>
                  <a:moveTo>
                    <a:pt x="187257" y="349926"/>
                  </a:moveTo>
                  <a:cubicBezTo>
                    <a:pt x="138079" y="349926"/>
                    <a:pt x="98357" y="313041"/>
                    <a:pt x="98357" y="266700"/>
                  </a:cubicBezTo>
                  <a:cubicBezTo>
                    <a:pt x="98357" y="220359"/>
                    <a:pt x="138079" y="183474"/>
                    <a:pt x="187257" y="183474"/>
                  </a:cubicBezTo>
                  <a:cubicBezTo>
                    <a:pt x="236436" y="183474"/>
                    <a:pt x="276157" y="220359"/>
                    <a:pt x="276157" y="266700"/>
                  </a:cubicBezTo>
                  <a:cubicBezTo>
                    <a:pt x="276157" y="313041"/>
                    <a:pt x="236436" y="349926"/>
                    <a:pt x="187257" y="349926"/>
                  </a:cubicBezTo>
                  <a:close/>
                  <a:moveTo>
                    <a:pt x="394376" y="349926"/>
                  </a:moveTo>
                  <a:cubicBezTo>
                    <a:pt x="345197" y="349926"/>
                    <a:pt x="305476" y="313041"/>
                    <a:pt x="305476" y="266700"/>
                  </a:cubicBezTo>
                  <a:cubicBezTo>
                    <a:pt x="305476" y="220359"/>
                    <a:pt x="345197" y="183474"/>
                    <a:pt x="394376" y="183474"/>
                  </a:cubicBezTo>
                  <a:cubicBezTo>
                    <a:pt x="443554" y="183474"/>
                    <a:pt x="483276" y="220359"/>
                    <a:pt x="483276" y="266700"/>
                  </a:cubicBezTo>
                  <a:cubicBezTo>
                    <a:pt x="483276" y="313041"/>
                    <a:pt x="443554" y="349926"/>
                    <a:pt x="394376" y="349926"/>
                  </a:cubicBezTo>
                  <a:close/>
                </a:path>
              </a:pathLst>
            </a:custGeom>
            <a:solidFill>
              <a:schemeClr val="bg1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hlinkClick r:id="rId9"/>
              <a:extLst>
                <a:ext uri="{FF2B5EF4-FFF2-40B4-BE49-F238E27FC236}">
                  <a16:creationId xmlns:a16="http://schemas.microsoft.com/office/drawing/2014/main" id="{590D173B-F443-BE43-83B8-B84FBF9F206A}"/>
                </a:ext>
              </a:extLst>
            </p:cNvPr>
            <p:cNvSpPr/>
            <p:nvPr/>
          </p:nvSpPr>
          <p:spPr>
            <a:xfrm>
              <a:off x="6062679" y="4698582"/>
              <a:ext cx="943853" cy="943853"/>
            </a:xfrm>
            <a:custGeom>
              <a:avLst/>
              <a:gdLst>
                <a:gd name="connsiteX0" fmla="*/ 0 w 943853"/>
                <a:gd name="connsiteY0" fmla="*/ 0 h 943853"/>
                <a:gd name="connsiteX1" fmla="*/ 0 w 943853"/>
                <a:gd name="connsiteY1" fmla="*/ 943853 h 943853"/>
                <a:gd name="connsiteX2" fmla="*/ 943853 w 943853"/>
                <a:gd name="connsiteY2" fmla="*/ 943853 h 943853"/>
                <a:gd name="connsiteX3" fmla="*/ 943853 w 943853"/>
                <a:gd name="connsiteY3" fmla="*/ 0 h 943853"/>
                <a:gd name="connsiteX4" fmla="*/ 0 w 943853"/>
                <a:gd name="connsiteY4" fmla="*/ 0 h 943853"/>
                <a:gd name="connsiteX5" fmla="*/ 829418 w 943853"/>
                <a:gd name="connsiteY5" fmla="*/ 479493 h 943853"/>
                <a:gd name="connsiteX6" fmla="*/ 676207 w 943853"/>
                <a:gd name="connsiteY6" fmla="*/ 583524 h 943853"/>
                <a:gd name="connsiteX7" fmla="*/ 482330 w 943853"/>
                <a:gd name="connsiteY7" fmla="*/ 762270 h 943853"/>
                <a:gd name="connsiteX8" fmla="*/ 482330 w 943853"/>
                <a:gd name="connsiteY8" fmla="*/ 627975 h 943853"/>
                <a:gd name="connsiteX9" fmla="*/ 462469 w 943853"/>
                <a:gd name="connsiteY9" fmla="*/ 623246 h 943853"/>
                <a:gd name="connsiteX10" fmla="*/ 462469 w 943853"/>
                <a:gd name="connsiteY10" fmla="*/ 762270 h 943853"/>
                <a:gd name="connsiteX11" fmla="*/ 268592 w 943853"/>
                <a:gd name="connsiteY11" fmla="*/ 583524 h 943853"/>
                <a:gd name="connsiteX12" fmla="*/ 115381 w 943853"/>
                <a:gd name="connsiteY12" fmla="*/ 479493 h 943853"/>
                <a:gd name="connsiteX13" fmla="*/ 138079 w 943853"/>
                <a:gd name="connsiteY13" fmla="*/ 453957 h 943853"/>
                <a:gd name="connsiteX14" fmla="*/ 146590 w 943853"/>
                <a:gd name="connsiteY14" fmla="*/ 459632 h 943853"/>
                <a:gd name="connsiteX15" fmla="*/ 146590 w 943853"/>
                <a:gd name="connsiteY15" fmla="*/ 174017 h 943853"/>
                <a:gd name="connsiteX16" fmla="*/ 212793 w 943853"/>
                <a:gd name="connsiteY16" fmla="*/ 102140 h 943853"/>
                <a:gd name="connsiteX17" fmla="*/ 730115 w 943853"/>
                <a:gd name="connsiteY17" fmla="*/ 102140 h 943853"/>
                <a:gd name="connsiteX18" fmla="*/ 796317 w 943853"/>
                <a:gd name="connsiteY18" fmla="*/ 174017 h 943853"/>
                <a:gd name="connsiteX19" fmla="*/ 796317 w 943853"/>
                <a:gd name="connsiteY19" fmla="*/ 459632 h 943853"/>
                <a:gd name="connsiteX20" fmla="*/ 804829 w 943853"/>
                <a:gd name="connsiteY20" fmla="*/ 453957 h 943853"/>
                <a:gd name="connsiteX21" fmla="*/ 829418 w 943853"/>
                <a:gd name="connsiteY21" fmla="*/ 479493 h 94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853" h="943853">
                  <a:moveTo>
                    <a:pt x="0" y="0"/>
                  </a:moveTo>
                  <a:lnTo>
                    <a:pt x="0" y="943853"/>
                  </a:lnTo>
                  <a:lnTo>
                    <a:pt x="943853" y="943853"/>
                  </a:lnTo>
                  <a:lnTo>
                    <a:pt x="943853" y="0"/>
                  </a:lnTo>
                  <a:lnTo>
                    <a:pt x="0" y="0"/>
                  </a:lnTo>
                  <a:close/>
                  <a:moveTo>
                    <a:pt x="829418" y="479493"/>
                  </a:moveTo>
                  <a:cubicBezTo>
                    <a:pt x="802937" y="511648"/>
                    <a:pt x="752813" y="551369"/>
                    <a:pt x="676207" y="583524"/>
                  </a:cubicBezTo>
                  <a:cubicBezTo>
                    <a:pt x="757541" y="859682"/>
                    <a:pt x="478547" y="904132"/>
                    <a:pt x="482330" y="762270"/>
                  </a:cubicBezTo>
                  <a:cubicBezTo>
                    <a:pt x="482330" y="765107"/>
                    <a:pt x="482330" y="686611"/>
                    <a:pt x="482330" y="627975"/>
                  </a:cubicBezTo>
                  <a:cubicBezTo>
                    <a:pt x="476655" y="626083"/>
                    <a:pt x="470035" y="625137"/>
                    <a:pt x="462469" y="623246"/>
                  </a:cubicBezTo>
                  <a:cubicBezTo>
                    <a:pt x="462469" y="681882"/>
                    <a:pt x="462469" y="765107"/>
                    <a:pt x="462469" y="762270"/>
                  </a:cubicBezTo>
                  <a:cubicBezTo>
                    <a:pt x="467198" y="904132"/>
                    <a:pt x="187257" y="859682"/>
                    <a:pt x="268592" y="583524"/>
                  </a:cubicBezTo>
                  <a:cubicBezTo>
                    <a:pt x="191986" y="552315"/>
                    <a:pt x="141862" y="511648"/>
                    <a:pt x="115381" y="479493"/>
                  </a:cubicBezTo>
                  <a:cubicBezTo>
                    <a:pt x="102140" y="459632"/>
                    <a:pt x="116327" y="438826"/>
                    <a:pt x="138079" y="453957"/>
                  </a:cubicBezTo>
                  <a:cubicBezTo>
                    <a:pt x="140916" y="455849"/>
                    <a:pt x="143753" y="457740"/>
                    <a:pt x="146590" y="459632"/>
                  </a:cubicBezTo>
                  <a:lnTo>
                    <a:pt x="146590" y="174017"/>
                  </a:lnTo>
                  <a:cubicBezTo>
                    <a:pt x="146590" y="134296"/>
                    <a:pt x="176854" y="102140"/>
                    <a:pt x="212793" y="102140"/>
                  </a:cubicBezTo>
                  <a:lnTo>
                    <a:pt x="730115" y="102140"/>
                  </a:lnTo>
                  <a:cubicBezTo>
                    <a:pt x="766999" y="102140"/>
                    <a:pt x="796317" y="134296"/>
                    <a:pt x="796317" y="174017"/>
                  </a:cubicBezTo>
                  <a:lnTo>
                    <a:pt x="796317" y="459632"/>
                  </a:lnTo>
                  <a:cubicBezTo>
                    <a:pt x="799154" y="457740"/>
                    <a:pt x="801992" y="455849"/>
                    <a:pt x="804829" y="453957"/>
                  </a:cubicBezTo>
                  <a:cubicBezTo>
                    <a:pt x="828472" y="438826"/>
                    <a:pt x="842659" y="459632"/>
                    <a:pt x="829418" y="479493"/>
                  </a:cubicBezTo>
                  <a:close/>
                </a:path>
              </a:pathLst>
            </a:custGeom>
            <a:solidFill>
              <a:schemeClr val="bg1"/>
            </a:solidFill>
            <a:ln w="94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08678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38988F-FF6A-4D83-DC3A-D7EC2ED1C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984" y="3009221"/>
            <a:ext cx="3646261" cy="1116465"/>
          </a:xfrm>
        </p:spPr>
        <p:txBody>
          <a:bodyPr/>
          <a:lstStyle/>
          <a:p>
            <a:r>
              <a:rPr lang="es-PE" dirty="0">
                <a:cs typeface="Arial"/>
              </a:rPr>
              <a:t>ANEXOS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80757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301F112-56CF-691C-77C2-9ADBECCE5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The kaizen journal helps us schedule activities, define responsibilities and delivery dates.</a:t>
            </a:r>
            <a:endParaRPr lang="es-ES" sz="1600" dirty="0">
              <a:cs typeface="Arial" panose="020B0604020202020204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38988F-FF6A-4D83-DC3A-D7EC2ED1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KAIZEN JOURNAL</a:t>
            </a: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27F2A9-2AA8-49A7-8003-48347F42A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56" y="1968174"/>
            <a:ext cx="96393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550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301F112-56CF-691C-77C2-9ADBECCE5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The kaizen journal helps us schedule activities, define responsibilities and delivery dates.</a:t>
            </a:r>
            <a:endParaRPr lang="es-ES" sz="1600">
              <a:cs typeface="Arial" panose="020B0604020202020204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38988F-FF6A-4D83-DC3A-D7EC2ED1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KAIZEN JOURNAL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572B1B-2C38-4D4D-8CE5-ADE36026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8" y="2037586"/>
            <a:ext cx="10998802" cy="33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1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21" y="614086"/>
            <a:ext cx="8486775" cy="443198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1.4 PILLAR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sz="3200" dirty="0">
                <a:solidFill>
                  <a:schemeClr val="tx1"/>
                </a:solidFill>
              </a:rPr>
              <a:t>TEAM &amp; RADAR CHART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feld 23">
            <a:extLst>
              <a:ext uri="{FF2B5EF4-FFF2-40B4-BE49-F238E27FC236}">
                <a16:creationId xmlns:a16="http://schemas.microsoft.com/office/drawing/2014/main" id="{9F2EDEEE-ADB5-4DEA-B2B6-7EB61C730F5B}"/>
              </a:ext>
            </a:extLst>
          </p:cNvPr>
          <p:cNvSpPr txBox="1"/>
          <p:nvPr/>
        </p:nvSpPr>
        <p:spPr>
          <a:xfrm>
            <a:off x="2910605" y="2965154"/>
            <a:ext cx="2030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Melisa Medina</a:t>
            </a:r>
          </a:p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Analista LAB EHS</a:t>
            </a:r>
          </a:p>
          <a:p>
            <a:pPr algn="ctr"/>
            <a:endParaRPr lang="de-DE" sz="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QA Pillar Leader</a:t>
            </a:r>
          </a:p>
        </p:txBody>
      </p:sp>
      <p:sp>
        <p:nvSpPr>
          <p:cNvPr id="41" name="Textfeld 23">
            <a:extLst>
              <a:ext uri="{FF2B5EF4-FFF2-40B4-BE49-F238E27FC236}">
                <a16:creationId xmlns:a16="http://schemas.microsoft.com/office/drawing/2014/main" id="{EC60EA19-A54B-4F80-A8EE-985A6668FECF}"/>
              </a:ext>
            </a:extLst>
          </p:cNvPr>
          <p:cNvSpPr txBox="1"/>
          <p:nvPr/>
        </p:nvSpPr>
        <p:spPr>
          <a:xfrm>
            <a:off x="574891" y="5963127"/>
            <a:ext cx="203078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Olenka</a:t>
            </a:r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 Fiestas</a:t>
            </a:r>
          </a:p>
          <a:p>
            <a:pPr algn="ctr"/>
            <a:r>
              <a:rPr lang="de-DE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Analista</a:t>
            </a:r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LAB EHS</a:t>
            </a:r>
            <a:endParaRPr lang="de-DE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/>
            </a:endParaRPr>
          </a:p>
          <a:p>
            <a:pPr algn="ctr"/>
            <a:endParaRPr lang="de-DE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WO Pillar Leader</a:t>
            </a:r>
            <a:endParaRPr lang="de-DE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45" name="Textfeld 23">
            <a:extLst>
              <a:ext uri="{FF2B5EF4-FFF2-40B4-BE49-F238E27FC236}">
                <a16:creationId xmlns:a16="http://schemas.microsoft.com/office/drawing/2014/main" id="{F498149B-DE82-47AA-9D27-D601EEB8CC89}"/>
              </a:ext>
            </a:extLst>
          </p:cNvPr>
          <p:cNvSpPr txBox="1"/>
          <p:nvPr/>
        </p:nvSpPr>
        <p:spPr>
          <a:xfrm>
            <a:off x="1015414" y="2946650"/>
            <a:ext cx="1761509" cy="73866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Junior Ñiquen N.</a:t>
            </a:r>
          </a:p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Jefe de Laboratorio</a:t>
            </a:r>
          </a:p>
          <a:p>
            <a:pPr algn="ctr"/>
            <a:endParaRPr lang="de-DE" sz="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CD Pillar Leader</a:t>
            </a:r>
          </a:p>
        </p:txBody>
      </p:sp>
      <p:sp>
        <p:nvSpPr>
          <p:cNvPr id="49" name="Textfeld 23">
            <a:extLst>
              <a:ext uri="{FF2B5EF4-FFF2-40B4-BE49-F238E27FC236}">
                <a16:creationId xmlns:a16="http://schemas.microsoft.com/office/drawing/2014/main" id="{BBF0326A-74F7-44B8-B22E-67D0268FD442}"/>
              </a:ext>
            </a:extLst>
          </p:cNvPr>
          <p:cNvSpPr txBox="1"/>
          <p:nvPr/>
        </p:nvSpPr>
        <p:spPr>
          <a:xfrm>
            <a:off x="2087790" y="5975556"/>
            <a:ext cx="203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Ruth Silva</a:t>
            </a:r>
          </a:p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Coor. OI LAB EHS</a:t>
            </a:r>
          </a:p>
          <a:p>
            <a:pPr algn="ctr"/>
            <a:endParaRPr lang="de-DE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SAF Pillar Leader</a:t>
            </a:r>
          </a:p>
        </p:txBody>
      </p:sp>
      <p:sp>
        <p:nvSpPr>
          <p:cNvPr id="50" name="Textfeld 23">
            <a:extLst>
              <a:ext uri="{FF2B5EF4-FFF2-40B4-BE49-F238E27FC236}">
                <a16:creationId xmlns:a16="http://schemas.microsoft.com/office/drawing/2014/main" id="{BF933191-913A-4573-B850-900595F3A6D1}"/>
              </a:ext>
            </a:extLst>
          </p:cNvPr>
          <p:cNvSpPr txBox="1"/>
          <p:nvPr/>
        </p:nvSpPr>
        <p:spPr>
          <a:xfrm>
            <a:off x="9053634" y="2929125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Yaco Acuña</a:t>
            </a:r>
          </a:p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Analista LAB EHS</a:t>
            </a:r>
          </a:p>
          <a:p>
            <a:pPr algn="ctr"/>
            <a:endParaRPr lang="de-DE" sz="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EEM Pillar Leader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E4C94E-7445-447F-A394-C3E8AC73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626" y="1397173"/>
            <a:ext cx="1410184" cy="1471858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E1667AEF-14C8-45F3-A55E-8539837D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406" y="1435587"/>
            <a:ext cx="1246598" cy="1433444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B685899C-27C3-4642-9213-B324CC7AC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989" y="4524646"/>
            <a:ext cx="1049858" cy="1406508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F3CB247-4E73-4433-8E9D-F430C714D693}"/>
              </a:ext>
            </a:extLst>
          </p:cNvPr>
          <p:cNvSpPr/>
          <p:nvPr/>
        </p:nvSpPr>
        <p:spPr>
          <a:xfrm>
            <a:off x="583860" y="1282571"/>
            <a:ext cx="11213399" cy="2515761"/>
          </a:xfrm>
          <a:prstGeom prst="roundRect">
            <a:avLst>
              <a:gd name="adj" fmla="val 729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7B11EFE8-9A5D-4864-950A-A189598E9616}"/>
              </a:ext>
            </a:extLst>
          </p:cNvPr>
          <p:cNvSpPr/>
          <p:nvPr/>
        </p:nvSpPr>
        <p:spPr>
          <a:xfrm>
            <a:off x="583861" y="3995632"/>
            <a:ext cx="10156918" cy="2719961"/>
          </a:xfrm>
          <a:prstGeom prst="roundRect">
            <a:avLst>
              <a:gd name="adj" fmla="val 729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angle 50">
            <a:extLst>
              <a:ext uri="{FF2B5EF4-FFF2-40B4-BE49-F238E27FC236}">
                <a16:creationId xmlns:a16="http://schemas.microsoft.com/office/drawing/2014/main" id="{9124D74C-E8FF-4D8D-9BD1-834B1E8E75DD}"/>
              </a:ext>
            </a:extLst>
          </p:cNvPr>
          <p:cNvSpPr/>
          <p:nvPr/>
        </p:nvSpPr>
        <p:spPr>
          <a:xfrm>
            <a:off x="11287593" y="1384438"/>
            <a:ext cx="345663" cy="2339102"/>
          </a:xfrm>
          <a:prstGeom prst="rect">
            <a:avLst/>
          </a:prstGeom>
          <a:solidFill>
            <a:srgbClr val="FF6600"/>
          </a:solidFill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r>
              <a:rPr lang="de-D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  <a:p>
            <a:r>
              <a:rPr lang="de-D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r>
              <a:rPr lang="de-D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endParaRPr lang="de-D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  <a:p>
            <a:r>
              <a:rPr lang="de-D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r>
              <a:rPr lang="de-D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r>
              <a:rPr lang="de-D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  <p:sp>
        <p:nvSpPr>
          <p:cNvPr id="21" name="Rectangle 52">
            <a:extLst>
              <a:ext uri="{FF2B5EF4-FFF2-40B4-BE49-F238E27FC236}">
                <a16:creationId xmlns:a16="http://schemas.microsoft.com/office/drawing/2014/main" id="{EBB54E5F-0959-4F42-AE25-5CB7E74AD6D7}"/>
              </a:ext>
            </a:extLst>
          </p:cNvPr>
          <p:cNvSpPr/>
          <p:nvPr/>
        </p:nvSpPr>
        <p:spPr>
          <a:xfrm>
            <a:off x="1015414" y="4093028"/>
            <a:ext cx="9249815" cy="40011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Team </a:t>
            </a:r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44F67EC-4723-6E50-98D7-F02499113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50" y="4468265"/>
            <a:ext cx="1226820" cy="143256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B2F3E62-B28E-4D18-8CE0-A64EADECE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366" y="4524646"/>
            <a:ext cx="1049858" cy="1406508"/>
          </a:xfrm>
          <a:prstGeom prst="rect">
            <a:avLst/>
          </a:prstGeom>
        </p:spPr>
      </p:pic>
      <p:sp>
        <p:nvSpPr>
          <p:cNvPr id="23" name="Textfeld 23">
            <a:extLst>
              <a:ext uri="{FF2B5EF4-FFF2-40B4-BE49-F238E27FC236}">
                <a16:creationId xmlns:a16="http://schemas.microsoft.com/office/drawing/2014/main" id="{9FB993C8-DFA4-487A-9A9E-F38F0B06AC8F}"/>
              </a:ext>
            </a:extLst>
          </p:cNvPr>
          <p:cNvSpPr txBox="1"/>
          <p:nvPr/>
        </p:nvSpPr>
        <p:spPr>
          <a:xfrm>
            <a:off x="3549904" y="5963127"/>
            <a:ext cx="203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 Romero</a:t>
            </a:r>
          </a:p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Analista LAB EHS</a:t>
            </a:r>
          </a:p>
          <a:p>
            <a:pPr algn="ctr"/>
            <a:endParaRPr lang="de-DE" sz="1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LCS  Pillar Leader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A79297D-28A1-45B7-8418-387EA0DCB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0742" y="1438262"/>
            <a:ext cx="1089047" cy="1401992"/>
          </a:xfrm>
          <a:prstGeom prst="rect">
            <a:avLst/>
          </a:prstGeom>
        </p:spPr>
      </p:pic>
      <p:sp>
        <p:nvSpPr>
          <p:cNvPr id="25" name="Textfeld 23">
            <a:extLst>
              <a:ext uri="{FF2B5EF4-FFF2-40B4-BE49-F238E27FC236}">
                <a16:creationId xmlns:a16="http://schemas.microsoft.com/office/drawing/2014/main" id="{7D3EECDB-CCD9-4C92-ABA9-A4829099C23B}"/>
              </a:ext>
            </a:extLst>
          </p:cNvPr>
          <p:cNvSpPr txBox="1"/>
          <p:nvPr/>
        </p:nvSpPr>
        <p:spPr>
          <a:xfrm>
            <a:off x="4849813" y="2968165"/>
            <a:ext cx="2030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Leonardo Castillo</a:t>
            </a:r>
          </a:p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Analista LAB EHS</a:t>
            </a:r>
          </a:p>
          <a:p>
            <a:pPr algn="ctr"/>
            <a:endParaRPr lang="de-DE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FI Pillar Leader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7425E24-8E83-4B8A-AF6E-6DC8009461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793" y="1495083"/>
            <a:ext cx="1079779" cy="1345171"/>
          </a:xfrm>
          <a:prstGeom prst="rect">
            <a:avLst/>
          </a:prstGeom>
        </p:spPr>
      </p:pic>
      <p:sp>
        <p:nvSpPr>
          <p:cNvPr id="27" name="Textfeld 23">
            <a:extLst>
              <a:ext uri="{FF2B5EF4-FFF2-40B4-BE49-F238E27FC236}">
                <a16:creationId xmlns:a16="http://schemas.microsoft.com/office/drawing/2014/main" id="{E0092618-5245-45FD-B1E6-E0E6B8153007}"/>
              </a:ext>
            </a:extLst>
          </p:cNvPr>
          <p:cNvSpPr txBox="1"/>
          <p:nvPr/>
        </p:nvSpPr>
        <p:spPr>
          <a:xfrm>
            <a:off x="6818015" y="2939252"/>
            <a:ext cx="2030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Maria Braul</a:t>
            </a:r>
          </a:p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Analista LAB EHS</a:t>
            </a:r>
          </a:p>
          <a:p>
            <a:pPr algn="ctr"/>
            <a:endParaRPr lang="de-DE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PD Pillar Leader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5A1C71C-54BF-450D-BD9B-B89A012791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1268" y="4564108"/>
            <a:ext cx="1098581" cy="1382626"/>
          </a:xfrm>
          <a:prstGeom prst="rect">
            <a:avLst/>
          </a:prstGeom>
        </p:spPr>
      </p:pic>
      <p:sp>
        <p:nvSpPr>
          <p:cNvPr id="30" name="Textfeld 23">
            <a:extLst>
              <a:ext uri="{FF2B5EF4-FFF2-40B4-BE49-F238E27FC236}">
                <a16:creationId xmlns:a16="http://schemas.microsoft.com/office/drawing/2014/main" id="{472B5719-69ED-4684-B1BC-497FD2D96577}"/>
              </a:ext>
            </a:extLst>
          </p:cNvPr>
          <p:cNvSpPr txBox="1"/>
          <p:nvPr/>
        </p:nvSpPr>
        <p:spPr>
          <a:xfrm>
            <a:off x="5302397" y="5963127"/>
            <a:ext cx="1776322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Juan Vasquez</a:t>
            </a:r>
          </a:p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Analista LAB EHS</a:t>
            </a:r>
          </a:p>
          <a:p>
            <a:pPr algn="ctr"/>
            <a:endParaRPr lang="de-DE" sz="1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AM/PM  Pillar Leader</a:t>
            </a:r>
          </a:p>
        </p:txBody>
      </p:sp>
      <p:sp>
        <p:nvSpPr>
          <p:cNvPr id="31" name="Textfeld 23">
            <a:extLst>
              <a:ext uri="{FF2B5EF4-FFF2-40B4-BE49-F238E27FC236}">
                <a16:creationId xmlns:a16="http://schemas.microsoft.com/office/drawing/2014/main" id="{A5E7EE4C-81C2-4876-A459-9CCABDDCE604}"/>
              </a:ext>
            </a:extLst>
          </p:cNvPr>
          <p:cNvSpPr txBox="1"/>
          <p:nvPr/>
        </p:nvSpPr>
        <p:spPr>
          <a:xfrm>
            <a:off x="6861015" y="5998159"/>
            <a:ext cx="2030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Alessandra Guerrero</a:t>
            </a:r>
          </a:p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Analista LAB EHS</a:t>
            </a:r>
          </a:p>
          <a:p>
            <a:pPr algn="ctr"/>
            <a:endParaRPr lang="de-DE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ENV Pillar Leader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25C7CC7-D8C4-41CF-BAC2-11B805C545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793" y="4618538"/>
            <a:ext cx="1162780" cy="13281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B1931B5-B436-4F77-AB14-078A10AFC8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1796" y="4639689"/>
            <a:ext cx="1494093" cy="1382626"/>
          </a:xfrm>
          <a:prstGeom prst="rect">
            <a:avLst/>
          </a:prstGeom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712DF26A-27B8-49AB-9280-C0D9B361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46" y="1562645"/>
            <a:ext cx="1072731" cy="134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feld 23">
            <a:extLst>
              <a:ext uri="{FF2B5EF4-FFF2-40B4-BE49-F238E27FC236}">
                <a16:creationId xmlns:a16="http://schemas.microsoft.com/office/drawing/2014/main" id="{E1DF7584-DF60-4634-A472-2D6C4E34ACA9}"/>
              </a:ext>
            </a:extLst>
          </p:cNvPr>
          <p:cNvSpPr txBox="1"/>
          <p:nvPr/>
        </p:nvSpPr>
        <p:spPr>
          <a:xfrm>
            <a:off x="8669193" y="6012481"/>
            <a:ext cx="2141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Jackelin Pachas</a:t>
            </a:r>
          </a:p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Ingeniero de Procesos y Costos</a:t>
            </a:r>
          </a:p>
          <a:p>
            <a:pPr algn="ctr"/>
            <a:endParaRPr lang="de-DE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de-DE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Group Finances</a:t>
            </a:r>
          </a:p>
        </p:txBody>
      </p:sp>
    </p:spTree>
    <p:extLst>
      <p:ext uri="{BB962C8B-B14F-4D97-AF65-F5344CB8AC3E}">
        <p14:creationId xmlns:p14="http://schemas.microsoft.com/office/powerpoint/2010/main" val="379870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1.4 PILLAR TEAM &amp; RADAR CHART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AD4E7C4-90B1-4611-AC9E-1434BD11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4" y="2186319"/>
            <a:ext cx="3509281" cy="35370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22AE363-05BB-4DA5-9720-F27563D18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619" y="863672"/>
            <a:ext cx="3203236" cy="281074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68E5E93-AC0E-4FF2-9507-64CB2A70D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811" y="1300778"/>
            <a:ext cx="2431794" cy="25891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362EC7B-95A4-4F65-B7CB-3A7DA609C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2811" y="4105431"/>
            <a:ext cx="2455376" cy="250409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B071CEC-113B-4C48-A875-B8A182DF6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777" y="4105431"/>
            <a:ext cx="2295813" cy="25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06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14E7D5A-D061-4CD8-9D5E-79195298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1.5 MASTER PLAN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FA40F3-A306-496E-827E-4D72C303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932" y="1248206"/>
            <a:ext cx="2280582" cy="14062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E7E4835-C735-4F84-877C-046367FFA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57" y="1231616"/>
            <a:ext cx="2699657" cy="140624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4C7A5D6-249B-4E12-AD84-C556E76FC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22" y="2811915"/>
            <a:ext cx="9631118" cy="382836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E28212-D3DE-4CC5-8CD4-20B45B9D6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925" y="1239910"/>
            <a:ext cx="1897114" cy="142283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0993F3-B667-4175-BE44-8DE91C457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29" y="1248205"/>
            <a:ext cx="2641637" cy="14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72508"/>
      </p:ext>
    </p:extLst>
  </p:cSld>
  <p:clrMapOvr>
    <a:masterClrMapping/>
  </p:clrMapOvr>
</p:sld>
</file>

<file path=ppt/theme/theme1.xml><?xml version="1.0" encoding="utf-8"?>
<a:theme xmlns:a="http://schemas.openxmlformats.org/drawingml/2006/main" name="SGS slide templates">
  <a:themeElements>
    <a:clrScheme name="SGS Colors 1">
      <a:dk1>
        <a:srgbClr val="000000"/>
      </a:dk1>
      <a:lt1>
        <a:srgbClr val="FFFFFF"/>
      </a:lt1>
      <a:dk2>
        <a:srgbClr val="838383"/>
      </a:dk2>
      <a:lt2>
        <a:srgbClr val="363636"/>
      </a:lt2>
      <a:accent1>
        <a:srgbClr val="AAAAAA"/>
      </a:accent1>
      <a:accent2>
        <a:srgbClr val="C8C8C8"/>
      </a:accent2>
      <a:accent3>
        <a:srgbClr val="FF6600"/>
      </a:accent3>
      <a:accent4>
        <a:srgbClr val="AB2328"/>
      </a:accent4>
      <a:accent5>
        <a:srgbClr val="006951"/>
      </a:accent5>
      <a:accent6>
        <a:srgbClr val="005587"/>
      </a:accent6>
      <a:hlink>
        <a:srgbClr val="FF6600"/>
      </a:hlink>
      <a:folHlink>
        <a:srgbClr val="3636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TREGABLE xmlns="738b8592-1196-4e50-accd-868e92cc50f8" xsi:nil="true"/>
    <TaxCatchAll xmlns="8dba79ab-cd65-4c1e-bf4b-adff51f20f37" xsi:nil="true"/>
    <lcf76f155ced4ddcb4097134ff3c332f xmlns="738b8592-1196-4e50-accd-868e92cc50f8">
      <Terms xmlns="http://schemas.microsoft.com/office/infopath/2007/PartnerControls"/>
    </lcf76f155ced4ddcb4097134ff3c332f>
    <SharedWithUsers xmlns="03f72e16-603e-4988-8c71-39d0956642ee">
      <UserInfo>
        <DisplayName>Lopez, Reynaldo (Callao)</DisplayName>
        <AccountId>154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63CECA659E4714A900FAD9519B3C025" ma:contentTypeVersion="10" ma:contentTypeDescription="Crear nuevo documento." ma:contentTypeScope="" ma:versionID="41b732990abab15a8270340b065cc944">
  <xsd:schema xmlns:xsd="http://www.w3.org/2001/XMLSchema" xmlns:xs="http://www.w3.org/2001/XMLSchema" xmlns:p="http://schemas.microsoft.com/office/2006/metadata/properties" xmlns:ns2="738b8592-1196-4e50-accd-868e92cc50f8" xmlns:ns3="8dba79ab-cd65-4c1e-bf4b-adff51f20f37" xmlns:ns4="03f72e16-603e-4988-8c71-39d0956642ee" targetNamespace="http://schemas.microsoft.com/office/2006/metadata/properties" ma:root="true" ma:fieldsID="af2f439191f578769021af6ca492beea" ns2:_="" ns3:_="" ns4:_="">
    <xsd:import namespace="738b8592-1196-4e50-accd-868e92cc50f8"/>
    <xsd:import namespace="8dba79ab-cd65-4c1e-bf4b-adff51f20f37"/>
    <xsd:import namespace="03f72e16-603e-4988-8c71-39d0956642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ENTREGABLE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b8592-1196-4e50-accd-868e92cc50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ENTREGABLE" ma:index="10" nillable="true" ma:displayName="ENTREGABLE" ma:format="Dropdown" ma:internalName="ENTREGABLE">
      <xsd:simpleType>
        <xsd:restriction base="dms:Text">
          <xsd:maxLength value="255"/>
        </xsd:restriction>
      </xsd:simpleType>
    </xsd:element>
    <xsd:element name="lcf76f155ced4ddcb4097134ff3c332f" ma:index="12" nillable="true" ma:taxonomy="true" ma:internalName="lcf76f155ced4ddcb4097134ff3c332f" ma:taxonomyFieldName="MediaServiceImageTags" ma:displayName="Etiquetas de imagen" ma:readOnly="false" ma:fieldId="{5cf76f15-5ced-4ddc-b409-7134ff3c332f}" ma:taxonomyMulti="true" ma:sspId="da219a01-8d24-4c9e-a527-0b9dc35522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ba79ab-cd65-4c1e-bf4b-adff51f20f3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0f641f7f-8e81-46f7-8c66-aec2c6c460d1}" ma:internalName="TaxCatchAll" ma:showField="CatchAllData" ma:web="8dba79ab-cd65-4c1e-bf4b-adff51f20f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f72e16-603e-4988-8c71-39d0956642e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ACC9E2-E67B-4024-B0BC-1B21700593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A850CF-50AE-4AEE-B55A-E655DF170777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738b8592-1196-4e50-accd-868e92cc50f8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03f72e16-603e-4988-8c71-39d0956642ee"/>
    <ds:schemaRef ds:uri="8dba79ab-cd65-4c1e-bf4b-adff51f20f3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4AD18C5-C9B4-4C49-A416-E40489A2F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b8592-1196-4e50-accd-868e92cc50f8"/>
    <ds:schemaRef ds:uri="8dba79ab-cd65-4c1e-bf4b-adff51f20f37"/>
    <ds:schemaRef ds:uri="03f72e16-603e-4988-8c71-39d0956642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15160</TotalTime>
  <Words>4767</Words>
  <Application>Microsoft Office PowerPoint</Application>
  <PresentationFormat>Widescreen</PresentationFormat>
  <Paragraphs>1721</Paragraphs>
  <Slides>66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Consolas</vt:lpstr>
      <vt:lpstr>Times New Roman</vt:lpstr>
      <vt:lpstr>Wingdings</vt:lpstr>
      <vt:lpstr>SGS slide templates</vt:lpstr>
      <vt:lpstr>Worksheet</vt:lpstr>
      <vt:lpstr>PowerPoint Presentation</vt:lpstr>
      <vt:lpstr>World Class Services Pillars</vt:lpstr>
      <vt:lpstr>Contents</vt:lpstr>
      <vt:lpstr>1.1 VNOT</vt:lpstr>
      <vt:lpstr>1.2 KPI &amp; KAI</vt:lpstr>
      <vt:lpstr>1.3 ROUTE MAP</vt:lpstr>
      <vt:lpstr>1.4 PILLAR TEAM &amp; RADAR CHART</vt:lpstr>
      <vt:lpstr>1.4 PILLAR TEAM &amp; RADAR CHART</vt:lpstr>
      <vt:lpstr>1.5 MASTER PLAN</vt:lpstr>
      <vt:lpstr>1.6 GOVERNANCE &amp; MEETING SYSTEM</vt:lpstr>
      <vt:lpstr>1.7 TRAINING SCHEDULE</vt:lpstr>
      <vt:lpstr>PowerPoint Presentation</vt:lpstr>
      <vt:lpstr>2. IMPLEMENTATION METHODOLOGY</vt:lpstr>
      <vt:lpstr>PowerPoint Presentation</vt:lpstr>
      <vt:lpstr>2.1 PROCESS MAP (2021-2022 – Abril)</vt:lpstr>
      <vt:lpstr>2.1 PROCESS MAP </vt:lpstr>
      <vt:lpstr>2.1 PROCESS MAP </vt:lpstr>
      <vt:lpstr>2.2 CATEGORY LOSSES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 COST DEPLOYMET  STEP 1</vt:lpstr>
      <vt:lpstr>2.4 COST DEPLOYMET  STEP 2</vt:lpstr>
      <vt:lpstr>2.5 COST DEPLOYMET  STEP 3</vt:lpstr>
      <vt:lpstr>2.5 COST DEPLOYMET  STEP 3</vt:lpstr>
      <vt:lpstr>2.5 COST DEPLOYMET  STEP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2.6 COST DEPLOYMET  STEP 4</vt:lpstr>
      <vt:lpstr>2.6 COST DEPLOYMET  STEP 4</vt:lpstr>
      <vt:lpstr>2.6 COST DEPLOYMET  STEP 4</vt:lpstr>
      <vt:lpstr>2.6 COST DEPLOYMET  STEP 4</vt:lpstr>
      <vt:lpstr>2.6 PARETO CHART  STEP 4</vt:lpstr>
      <vt:lpstr>2.6 PARETO CHART  STEP 4</vt:lpstr>
      <vt:lpstr>2.6 PARETO CHART  STEP 4</vt:lpstr>
      <vt:lpstr>2.6 PARETO CHART  STEP 4</vt:lpstr>
      <vt:lpstr>2.6 PARETO CHART  STEP 4</vt:lpstr>
      <vt:lpstr>2.6 PARETO CHART  STEP 4</vt:lpstr>
      <vt:lpstr>2.6 COST DEPLOYMET  STEP 4</vt:lpstr>
      <vt:lpstr>2.7 COST DEPLOYMET  STEP 5</vt:lpstr>
      <vt:lpstr>2.7 COST DEPLOYMET  STEP 5</vt:lpstr>
      <vt:lpstr>2.8 COST DEPLOYMET  STEP 6</vt:lpstr>
      <vt:lpstr>2.8 COST DEPLOYMET  STEP 6</vt:lpstr>
      <vt:lpstr>2.9 PROJECT REVIEW WITH FINANCE AREA</vt:lpstr>
      <vt:lpstr>2.9 PROYECT REVIEW WITH FINANCE AREA</vt:lpstr>
      <vt:lpstr>2.10 COST DEPLOYMENT </vt:lpstr>
      <vt:lpstr>3. ADVANCE 2023</vt:lpstr>
      <vt:lpstr>3.1 PROCESS MAP (2022-Abril  -  2023)</vt:lpstr>
      <vt:lpstr>3.2 PROCESS MAP (2022-Abril - 2023)</vt:lpstr>
      <vt:lpstr>3.3 PROCESS MAP (2022-Abril - 2023)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  SWOT</vt:lpstr>
      <vt:lpstr>5. NEXT STEPS</vt:lpstr>
      <vt:lpstr>Thank you!</vt:lpstr>
      <vt:lpstr>ANEXOS</vt:lpstr>
      <vt:lpstr>KAIZEN JOURNAL</vt:lpstr>
      <vt:lpstr>KAIZEN JOURNAL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Agapito, Karen (Alabang)</dc:creator>
  <cp:lastModifiedBy>RiosV, Angel (Callao)</cp:lastModifiedBy>
  <cp:revision>431</cp:revision>
  <dcterms:created xsi:type="dcterms:W3CDTF">2020-03-28T10:33:48Z</dcterms:created>
  <dcterms:modified xsi:type="dcterms:W3CDTF">2023-03-27T14:11:38Z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0x010100B63CECA659E4714A900FAD9519B3C025</vt:lpwstr>
  </property>
  <property fmtid="{D5CDD505-2E9C-101B-9397-08002B2CF9AE}" pid="3" name="ComplianceAssetId">
    <vt:lpwstr/>
  </property>
  <property fmtid="{D5CDD505-2E9C-101B-9397-08002B2CF9AE}" pid="4" name="TriggerFlowInfo">
    <vt:lpwstr/>
  </property>
  <property fmtid="{D5CDD505-2E9C-101B-9397-08002B2CF9AE}" pid="5" name="_ExtendedDescription">
    <vt:lpwstr/>
  </property>
  <property fmtid="{D5CDD505-2E9C-101B-9397-08002B2CF9AE}" pid="6" name="MediaServiceImageTags">
    <vt:lpwstr/>
  </property>
  <property fmtid="{D5CDD505-2E9C-101B-9397-08002B2CF9AE}" pid="7" name="SharedWithUsers">
    <vt:lpwstr>87;#Turner, Richard (Camberley)</vt:lpwstr>
  </property>
  <property fmtid="{D5CDD505-2E9C-101B-9397-08002B2CF9AE}" pid="8" name="Order">
    <vt:lpwstr>2743900.00000000</vt:lpwstr>
  </property>
</Properties>
</file>